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9" r:id="rId4"/>
  </p:sldMasterIdLst>
  <p:notesMasterIdLst>
    <p:notesMasterId r:id="rId15"/>
  </p:notesMasterIdLst>
  <p:sldIdLst>
    <p:sldId id="299" r:id="rId5"/>
    <p:sldId id="301" r:id="rId6"/>
    <p:sldId id="302" r:id="rId7"/>
    <p:sldId id="303" r:id="rId8"/>
    <p:sldId id="304" r:id="rId9"/>
    <p:sldId id="305" r:id="rId10"/>
    <p:sldId id="306" r:id="rId11"/>
    <p:sldId id="307" r:id="rId12"/>
    <p:sldId id="308" r:id="rId13"/>
    <p:sldId id="310" r:id="rId14"/>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2B53"/>
    <a:srgbClr val="00B2A8"/>
    <a:srgbClr val="009CDE"/>
    <a:srgbClr val="F6F6F6"/>
    <a:srgbClr val="F4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64"/>
    <p:restoredTop sz="96336"/>
  </p:normalViewPr>
  <p:slideViewPr>
    <p:cSldViewPr snapToGrid="0" snapToObjects="1">
      <p:cViewPr varScale="1">
        <p:scale>
          <a:sx n="106" d="100"/>
          <a:sy n="106" d="100"/>
        </p:scale>
        <p:origin x="1668"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20" d="100"/>
          <a:sy n="120" d="100"/>
        </p:scale>
        <p:origin x="434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63" tIns="48332" rIns="96663" bIns="48332" rtlCol="0"/>
          <a:lstStyle>
            <a:lvl1pPr algn="l">
              <a:defRPr sz="1300" b="0" i="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143588" y="0"/>
            <a:ext cx="3169920" cy="481728"/>
          </a:xfrm>
          <a:prstGeom prst="rect">
            <a:avLst/>
          </a:prstGeom>
        </p:spPr>
        <p:txBody>
          <a:bodyPr vert="horz" lIns="96663" tIns="48332" rIns="96663" bIns="48332" rtlCol="0"/>
          <a:lstStyle>
            <a:lvl1pPr algn="r">
              <a:defRPr sz="1300" b="0" i="0">
                <a:latin typeface="Arial" panose="020B0604020202020204" pitchFamily="34" charset="0"/>
              </a:defRPr>
            </a:lvl1pPr>
          </a:lstStyle>
          <a:p>
            <a:fld id="{8935690C-9691-E745-9419-5888C37F1F40}" type="datetimeFigureOut">
              <a:rPr lang="en-US" smtClean="0"/>
              <a:pPr/>
              <a:t>8/4/2023</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3" tIns="48332" rIns="96663" bIns="48332" rtlCol="0" anchor="ctr"/>
          <a:lstStyle/>
          <a:p>
            <a:endParaRPr lang="en-US" dirty="0"/>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63" tIns="48332" rIns="96663" bIns="48332"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63" tIns="48332" rIns="96663" bIns="48332" rtlCol="0" anchor="b"/>
          <a:lstStyle>
            <a:lvl1pPr algn="l">
              <a:defRPr sz="1300" b="0" i="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6663" tIns="48332" rIns="96663" bIns="48332" rtlCol="0" anchor="b"/>
          <a:lstStyle>
            <a:lvl1pPr algn="r">
              <a:defRPr sz="1300" b="0" i="0">
                <a:latin typeface="Arial" panose="020B0604020202020204" pitchFamily="34" charset="0"/>
              </a:defRPr>
            </a:lvl1pPr>
          </a:lstStyle>
          <a:p>
            <a:fld id="{AFAE71E3-59E5-9A47-A4A5-70B625E019BE}" type="slidenum">
              <a:rPr lang="en-US" smtClean="0"/>
              <a:pPr/>
              <a:t>‹#›</a:t>
            </a:fld>
            <a:endParaRPr lang="en-US" dirty="0"/>
          </a:p>
        </p:txBody>
      </p:sp>
    </p:spTree>
    <p:extLst>
      <p:ext uri="{BB962C8B-B14F-4D97-AF65-F5344CB8AC3E}">
        <p14:creationId xmlns:p14="http://schemas.microsoft.com/office/powerpoint/2010/main" val="2981984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138D4A95-D21F-2345-B815-F25A8F028172}"/>
              </a:ext>
            </a:extLst>
          </p:cNvPr>
          <p:cNvSpPr>
            <a:spLocks noGrp="1"/>
          </p:cNvSpPr>
          <p:nvPr>
            <p:ph type="title"/>
          </p:nvPr>
        </p:nvSpPr>
        <p:spPr>
          <a:xfrm>
            <a:off x="311413" y="461426"/>
            <a:ext cx="7886700" cy="1325563"/>
          </a:xfrm>
          <a:prstGeom prst="rect">
            <a:avLst/>
          </a:prstGeom>
        </p:spPr>
        <p:txBody>
          <a:bodyPr vert="horz" lIns="91440" tIns="45720" rIns="91440" bIns="45720" rtlCol="0" anchor="t" anchorCtr="0">
            <a:normAutofit/>
          </a:bodyPr>
          <a:lstStyle>
            <a:lvl1pPr>
              <a:defRPr sz="1800" b="1">
                <a:latin typeface="Palatino Linotype" panose="02040502050505030304" pitchFamily="18" charset="0"/>
                <a:cs typeface="Times New Roman" panose="02020603050405020304" pitchFamily="18" charset="0"/>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EEB7F0DF-4753-9249-8BDB-01D3A966BC5A}"/>
              </a:ext>
            </a:extLst>
          </p:cNvPr>
          <p:cNvSpPr>
            <a:spLocks noGrp="1"/>
          </p:cNvSpPr>
          <p:nvPr>
            <p:ph idx="1"/>
          </p:nvPr>
        </p:nvSpPr>
        <p:spPr>
          <a:xfrm>
            <a:off x="311413" y="1825625"/>
            <a:ext cx="7886700" cy="4351338"/>
          </a:xfrm>
          <a:prstGeom prst="rect">
            <a:avLst/>
          </a:prstGeom>
        </p:spPr>
        <p:txBody>
          <a:bodyPr vert="horz" lIns="91440" tIns="45720" rIns="91440" bIns="45720" rtlCol="0">
            <a:normAutofit/>
          </a:bodyPr>
          <a:lstStyle>
            <a:lvl1pPr>
              <a:defRPr sz="1600"/>
            </a:lvl1pPr>
            <a:lvl2pPr>
              <a:defRPr sz="1400"/>
            </a:lvl2pPr>
            <a:lvl3pPr>
              <a:defRPr sz="1400"/>
            </a:lvl3pPr>
            <a:lvl4pPr>
              <a:defRPr sz="12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Box 1">
            <a:extLst>
              <a:ext uri="{FF2B5EF4-FFF2-40B4-BE49-F238E27FC236}">
                <a16:creationId xmlns:a16="http://schemas.microsoft.com/office/drawing/2014/main" id="{27D60DC0-3E1F-04BB-97DF-34D28D6331D0}"/>
              </a:ext>
            </a:extLst>
          </p:cNvPr>
          <p:cNvSpPr txBox="1"/>
          <p:nvPr/>
        </p:nvSpPr>
        <p:spPr>
          <a:xfrm>
            <a:off x="0" y="6254234"/>
            <a:ext cx="9144000" cy="86177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i="1" dirty="0">
                <a:latin typeface="+mn-lt"/>
                <a:cs typeface="Arial" panose="020B0604020202020204" pitchFamily="34" charset="0"/>
              </a:rPr>
              <a:t>This report is intended for the exclusive use of clients or prospective clients of MPS LORIA. The information contained herein is intended for the recipient, is confidential and may not be disseminated or distributed to any other person without the prior approval of MPS LORIA. Any dissemination or distribution is strictly prohibited. Information has been obtained from a variety of sources believed to be reliable though not independently verified. Any forecasts represent future expectations and actual returns; volatilities and correlations will differ from forecasts. This report does not represent a specific investment recommendation. Please consult with your advisor, attorney and accountant, as appropriate, regarding specific advice. Past performance does not indicate future performance and there is a possibility of a loss.</a:t>
            </a:r>
          </a:p>
          <a:p>
            <a:endParaRPr lang="en-US" dirty="0"/>
          </a:p>
        </p:txBody>
      </p:sp>
    </p:spTree>
    <p:extLst>
      <p:ext uri="{BB962C8B-B14F-4D97-AF65-F5344CB8AC3E}">
        <p14:creationId xmlns:p14="http://schemas.microsoft.com/office/powerpoint/2010/main" val="306378310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5825" y="3223515"/>
            <a:ext cx="6176452" cy="486376"/>
          </a:xfrm>
        </p:spPr>
        <p:txBody>
          <a:bodyPr anchor="t" anchorCtr="0">
            <a:noAutofit/>
          </a:bodyPr>
          <a:lstStyle>
            <a:lvl1pPr algn="l">
              <a:defRPr sz="3600">
                <a:solidFill>
                  <a:srgbClr val="92D050"/>
                </a:solidFill>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sp>
        <p:nvSpPr>
          <p:cNvPr id="3" name="Subtitle 2"/>
          <p:cNvSpPr>
            <a:spLocks noGrp="1"/>
          </p:cNvSpPr>
          <p:nvPr>
            <p:ph type="subTitle" idx="1"/>
          </p:nvPr>
        </p:nvSpPr>
        <p:spPr>
          <a:xfrm>
            <a:off x="1065824" y="3770555"/>
            <a:ext cx="6160069" cy="486377"/>
          </a:xfrm>
        </p:spPr>
        <p:txBody>
          <a:bodyPr anchor="t" anchorCtr="0">
            <a:normAutofit/>
          </a:bodyPr>
          <a:lstStyle>
            <a:lvl1pPr marL="0" indent="0" algn="l">
              <a:buNone/>
              <a:defRPr sz="2400">
                <a:solidFill>
                  <a:srgbClr val="92D050"/>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TextBox 3">
            <a:extLst>
              <a:ext uri="{FF2B5EF4-FFF2-40B4-BE49-F238E27FC236}">
                <a16:creationId xmlns:a16="http://schemas.microsoft.com/office/drawing/2014/main" id="{8828B9E4-53D5-7E90-15A8-D1DFD8DAEA3E}"/>
              </a:ext>
            </a:extLst>
          </p:cNvPr>
          <p:cNvSpPr txBox="1"/>
          <p:nvPr/>
        </p:nvSpPr>
        <p:spPr>
          <a:xfrm>
            <a:off x="-16476" y="6273225"/>
            <a:ext cx="8929816"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i="1" dirty="0">
                <a:latin typeface="+mn-lt"/>
                <a:cs typeface="Arial" panose="020B0604020202020204" pitchFamily="34" charset="0"/>
              </a:rPr>
              <a:t>This report is intended for the exclusive use of clients or prospective clients of MPS LORIA. The information contained herein is intended for the recipient, is confidential and may not be disseminated or distributed to any other person without the prior approval of MPS LORIA. Any dissemination or distribution is strictly prohibited. Information has been obtained from a variety of sources believed to be reliable though not independently verified. Any forecasts represent future expectations and actual returns; volatilities and correlations will differ from forecasts. This report does not represent a specific investment recommendation. Please consult with your advisor, attorney and accountant, as appropriate, regarding specific advice. Past performance does not indicate future performance and there is a possibility of a loss.</a:t>
            </a:r>
          </a:p>
        </p:txBody>
      </p:sp>
      <p:pic>
        <p:nvPicPr>
          <p:cNvPr id="9" name="Picture 8" descr="Text&#10;&#10;Description automatically generated">
            <a:extLst>
              <a:ext uri="{FF2B5EF4-FFF2-40B4-BE49-F238E27FC236}">
                <a16:creationId xmlns:a16="http://schemas.microsoft.com/office/drawing/2014/main" id="{D3579BA6-A3D2-5194-009A-82286D49393F}"/>
              </a:ext>
            </a:extLst>
          </p:cNvPr>
          <p:cNvPicPr>
            <a:picLocks noChangeAspect="1"/>
          </p:cNvPicPr>
          <p:nvPr/>
        </p:nvPicPr>
        <p:blipFill>
          <a:blip r:embed="rId2"/>
          <a:stretch>
            <a:fillRect/>
          </a:stretch>
        </p:blipFill>
        <p:spPr>
          <a:xfrm>
            <a:off x="82374" y="55480"/>
            <a:ext cx="3756458" cy="457201"/>
          </a:xfrm>
          <a:prstGeom prst="rect">
            <a:avLst/>
          </a:prstGeom>
        </p:spPr>
      </p:pic>
      <p:cxnSp>
        <p:nvCxnSpPr>
          <p:cNvPr id="8" name="Straight Connector 7">
            <a:extLst>
              <a:ext uri="{FF2B5EF4-FFF2-40B4-BE49-F238E27FC236}">
                <a16:creationId xmlns:a16="http://schemas.microsoft.com/office/drawing/2014/main" id="{E9CBDA9E-E6CE-932D-A6B1-3252F6A5A05F}"/>
              </a:ext>
            </a:extLst>
          </p:cNvPr>
          <p:cNvCxnSpPr>
            <a:cxnSpLocks/>
          </p:cNvCxnSpPr>
          <p:nvPr/>
        </p:nvCxnSpPr>
        <p:spPr>
          <a:xfrm flipH="1">
            <a:off x="1182559" y="3696501"/>
            <a:ext cx="1671845"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96731B-45B2-B129-9BF4-910AE7FF1314}"/>
              </a:ext>
            </a:extLst>
          </p:cNvPr>
          <p:cNvCxnSpPr>
            <a:cxnSpLocks/>
          </p:cNvCxnSpPr>
          <p:nvPr userDrawn="1"/>
        </p:nvCxnSpPr>
        <p:spPr>
          <a:xfrm flipH="1">
            <a:off x="2562785" y="3939689"/>
            <a:ext cx="1671845"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6723897"/>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993256"/>
      </p:ext>
    </p:extLst>
  </p:cSld>
  <p:clrMapOvr>
    <a:masterClrMapping/>
  </p:clrMapOvr>
  <p:hf hdr="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1413" y="494252"/>
            <a:ext cx="7886700" cy="1325563"/>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311413"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descr="Text&#10;&#10;Description automatically generated">
            <a:extLst>
              <a:ext uri="{FF2B5EF4-FFF2-40B4-BE49-F238E27FC236}">
                <a16:creationId xmlns:a16="http://schemas.microsoft.com/office/drawing/2014/main" id="{39A8056E-0D64-5F48-6967-2EE4878B8E50}"/>
              </a:ext>
            </a:extLst>
          </p:cNvPr>
          <p:cNvPicPr>
            <a:picLocks noChangeAspect="1"/>
          </p:cNvPicPr>
          <p:nvPr/>
        </p:nvPicPr>
        <p:blipFill>
          <a:blip r:embed="rId5"/>
          <a:stretch>
            <a:fillRect/>
          </a:stretch>
        </p:blipFill>
        <p:spPr>
          <a:xfrm>
            <a:off x="82374" y="55480"/>
            <a:ext cx="3756458" cy="457201"/>
          </a:xfrm>
          <a:prstGeom prst="rect">
            <a:avLst/>
          </a:prstGeom>
        </p:spPr>
      </p:pic>
    </p:spTree>
    <p:extLst>
      <p:ext uri="{BB962C8B-B14F-4D97-AF65-F5344CB8AC3E}">
        <p14:creationId xmlns:p14="http://schemas.microsoft.com/office/powerpoint/2010/main" val="189762905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Lst>
  <p:hf hdr="0"/>
  <p:txStyles>
    <p:titleStyle>
      <a:lvl1pPr algn="l" defTabSz="914400" rtl="0" eaLnBrk="1" latinLnBrk="0" hangingPunct="1">
        <a:lnSpc>
          <a:spcPct val="90000"/>
        </a:lnSpc>
        <a:spcBef>
          <a:spcPct val="0"/>
        </a:spcBef>
        <a:buNone/>
        <a:defRPr sz="1800" kern="1200">
          <a:solidFill>
            <a:srgbClr val="92D050"/>
          </a:solidFill>
          <a:latin typeface="Palatino Linotype" panose="02040502050505030304" pitchFamily="18" charset="0"/>
          <a:ea typeface="+mj-ea"/>
          <a:cs typeface="Times New Roman" panose="02020603050405020304" pitchFamily="18" charset="0"/>
        </a:defRPr>
      </a:lvl1pPr>
    </p:titleStyle>
    <p:bodyStyle>
      <a:lvl1pPr marL="114300" indent="-114300" algn="l" defTabSz="914400" rtl="0" eaLnBrk="1" latinLnBrk="0" hangingPunct="1">
        <a:lnSpc>
          <a:spcPct val="90000"/>
        </a:lnSpc>
        <a:spcBef>
          <a:spcPts val="1000"/>
        </a:spcBef>
        <a:buClr>
          <a:schemeClr val="accent6"/>
        </a:buClr>
        <a:buFont typeface="Arial" panose="020B0604020202020204" pitchFamily="34" charset="0"/>
        <a:buChar char="•"/>
        <a:tabLst/>
        <a:defRPr sz="2000" kern="1200">
          <a:solidFill>
            <a:srgbClr val="152B53"/>
          </a:solidFill>
          <a:latin typeface="Times New Roman" panose="02020603050405020304" pitchFamily="18" charset="0"/>
          <a:ea typeface="+mn-ea"/>
          <a:cs typeface="Times New Roman" panose="02020603050405020304" pitchFamily="18" charset="0"/>
        </a:defRPr>
      </a:lvl1pPr>
      <a:lvl2pPr marL="685800" indent="-114300" algn="l" defTabSz="914400" rtl="0" eaLnBrk="1" latinLnBrk="0" hangingPunct="1">
        <a:lnSpc>
          <a:spcPct val="90000"/>
        </a:lnSpc>
        <a:spcBef>
          <a:spcPts val="500"/>
        </a:spcBef>
        <a:buClr>
          <a:schemeClr val="accent6"/>
        </a:buClr>
        <a:buFont typeface="Arial" panose="020B0604020202020204" pitchFamily="34" charset="0"/>
        <a:buChar char="•"/>
        <a:tabLst/>
        <a:defRPr sz="1800" kern="1200">
          <a:solidFill>
            <a:srgbClr val="152B53"/>
          </a:solidFill>
          <a:latin typeface="Times New Roman" panose="02020603050405020304" pitchFamily="18" charset="0"/>
          <a:ea typeface="+mn-ea"/>
          <a:cs typeface="Times New Roman" panose="02020603050405020304" pitchFamily="18" charset="0"/>
        </a:defRPr>
      </a:lvl2pPr>
      <a:lvl3pPr marL="1143000" indent="-114300" algn="l" defTabSz="914400" rtl="0" eaLnBrk="1" latinLnBrk="0" hangingPunct="1">
        <a:lnSpc>
          <a:spcPct val="90000"/>
        </a:lnSpc>
        <a:spcBef>
          <a:spcPts val="500"/>
        </a:spcBef>
        <a:buClr>
          <a:schemeClr val="accent6"/>
        </a:buClr>
        <a:buFont typeface="Arial" panose="020B0604020202020204" pitchFamily="34" charset="0"/>
        <a:buChar char="•"/>
        <a:tabLst/>
        <a:defRPr sz="1600" kern="1200">
          <a:solidFill>
            <a:srgbClr val="152B53"/>
          </a:solidFill>
          <a:latin typeface="Times New Roman" panose="02020603050405020304" pitchFamily="18" charset="0"/>
          <a:ea typeface="+mn-ea"/>
          <a:cs typeface="Times New Roman" panose="02020603050405020304" pitchFamily="18" charset="0"/>
        </a:defRPr>
      </a:lvl3pPr>
      <a:lvl4pPr marL="1600200" indent="-114300" algn="l" defTabSz="914400" rtl="0" eaLnBrk="1" latinLnBrk="0" hangingPunct="1">
        <a:lnSpc>
          <a:spcPct val="90000"/>
        </a:lnSpc>
        <a:spcBef>
          <a:spcPts val="500"/>
        </a:spcBef>
        <a:buClr>
          <a:schemeClr val="accent6"/>
        </a:buClr>
        <a:buFont typeface="Arial" panose="020B0604020202020204" pitchFamily="34" charset="0"/>
        <a:buChar char="•"/>
        <a:tabLst/>
        <a:defRPr sz="1400" kern="1200">
          <a:solidFill>
            <a:srgbClr val="152B53"/>
          </a:solidFill>
          <a:latin typeface="Times New Roman" panose="02020603050405020304" pitchFamily="18" charset="0"/>
          <a:ea typeface="+mn-ea"/>
          <a:cs typeface="Times New Roman" panose="02020603050405020304" pitchFamily="18" charset="0"/>
        </a:defRPr>
      </a:lvl4pPr>
      <a:lvl5pPr marL="2057400" indent="-114300" algn="l" defTabSz="914400" rtl="0" eaLnBrk="1" latinLnBrk="0" hangingPunct="1">
        <a:lnSpc>
          <a:spcPct val="90000"/>
        </a:lnSpc>
        <a:spcBef>
          <a:spcPts val="500"/>
        </a:spcBef>
        <a:buClr>
          <a:schemeClr val="accent6"/>
        </a:buClr>
        <a:buFont typeface="Arial" panose="020B0604020202020204" pitchFamily="34" charset="0"/>
        <a:buChar char="•"/>
        <a:tabLst/>
        <a:defRPr sz="1400" kern="1200">
          <a:solidFill>
            <a:srgbClr val="152B53"/>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file:///\\chi05fs01\Shared\INVESTMENT%20RESEARCH\Market%20Commentary\Market%20Insights\Themes%20Excel%20-%20MASTER_Macro.xlsm!Asset%20Class%20Performance-M!%5bThemes%20Excel%20-%20MASTER_Macro.xlsm%5dAsset%20Class%20Performance-M%20Chart%201"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5.emf"/><Relationship Id="rId2" Type="http://schemas.openxmlformats.org/officeDocument/2006/relationships/oleObject" Target="file:///\\chi05fs01\Shared\INVESTMENT%20RESEARCH\Market%20Commentary\Market%20Insights\Themes%20Excel%20-%20MASTER_Macro.xlsm!Fixed%20Income%20Market%20Update-M!%5bThemes%20Excel%20-%20MASTER_Macro.xlsm%5dFixed%20Income%20Market%20Update-M%20Chart%203" TargetMode="External"/><Relationship Id="rId1" Type="http://schemas.openxmlformats.org/officeDocument/2006/relationships/slideLayout" Target="../slideLayouts/slideLayout1.xml"/><Relationship Id="rId6" Type="http://schemas.openxmlformats.org/officeDocument/2006/relationships/oleObject" Target="file:///\\chi05fs01\Shared\INVESTMENT%20RESEARCH\Market%20Commentary\Market%20Insights\Themes%20Excel%20-%20MASTER_Macro.xlsm!Fixed%20Income%20Market%20Update-M!%5bThemes%20Excel%20-%20MASTER_Macro.xlsm%5dFixed%20Income%20Market%20Update-M%20Chart%203-1" TargetMode="External"/><Relationship Id="rId5" Type="http://schemas.openxmlformats.org/officeDocument/2006/relationships/image" Target="../media/image4.emf"/><Relationship Id="rId4" Type="http://schemas.openxmlformats.org/officeDocument/2006/relationships/oleObject" Target="file:///\\chi05fs01\Shared\INVESTMENT%20RESEARCH\Market%20Commentary\Market%20Insights\Themes%20Excel%20-%20MASTER_Macro.xlsm!Fixed%20Income%20Market%20Update-M!%5bThemes%20Excel%20-%20MASTER_Macro.xlsm%5dFixed%20Income%20Market%20Update-M%20Chart%202"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file:///\\chi05fs01\Shared\INVESTMENT%20RESEARCH\Market%20Commentary\Market%20Insights\Themes%20Excel%20-%20MASTER_Macro.xlsm!Equity%20Update-M!%5bThemes%20Excel%20-%20MASTER_Macro.xlsm%5dEquity%20Update-M%20Chart%203" TargetMode="External"/><Relationship Id="rId1" Type="http://schemas.openxmlformats.org/officeDocument/2006/relationships/slideLayout" Target="../slideLayouts/slideLayout1.xml"/><Relationship Id="rId5" Type="http://schemas.openxmlformats.org/officeDocument/2006/relationships/image" Target="../media/image7.emf"/><Relationship Id="rId4" Type="http://schemas.openxmlformats.org/officeDocument/2006/relationships/oleObject" Target="file:///\\chi05fs01\Shared\INVESTMENT%20RESEARCH\Market%20Commentary\Market%20Insights\Themes%20Excel%20-%20MASTER_Macro.xlsm!Equity%20Update-M!%5bThemes%20Excel%20-%20MASTER_Macro.xlsm%5dEquity%20Update-M%20Chart%202"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file:///\\chi05fs01\Shared\INVESTMENT%20RESEARCH\Market%20Commentary\Market%20Insights\Themes%20Excel%20-%20MASTER_Macro.xlsm!Real%20Assets%20Market%20Update-M!%5bThemes%20Excel%20-%20MASTER_Macro.xlsm%5dReal%20Assets%20Market%20Update-M%20Chart%201" TargetMode="External"/><Relationship Id="rId1" Type="http://schemas.openxmlformats.org/officeDocument/2006/relationships/slideLayout" Target="../slideLayouts/slideLayout1.xml"/><Relationship Id="rId5" Type="http://schemas.openxmlformats.org/officeDocument/2006/relationships/image" Target="../media/image9.emf"/><Relationship Id="rId4" Type="http://schemas.openxmlformats.org/officeDocument/2006/relationships/oleObject" Target="file:///\\chi05fs01\Shared\INVESTMENT%20RESEARCH\Market%20Commentary\Market%20Insights\Themes%20Excel%20-%20MASTER_Macro.xlsm!Real%20Assets%20Market%20Update-M!%5bThemes%20Excel%20-%20MASTER_Macro.xlsm%5dReal%20Assets%20Market%20Update-M%20Chart%20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file:///\\chi05fs01\Shared\INVESTMENT%20RESEARCH\Market%20Commentary\Market%20Insights\Themes%20Excel%20-%20MASTER_Macro.xlsm!Financial%20Mkts%20Perf-M!R2C2:R53C11"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A35D5A-714A-0C46-AB37-EBCA0142F06B}"/>
              </a:ext>
            </a:extLst>
          </p:cNvPr>
          <p:cNvSpPr>
            <a:spLocks noGrp="1"/>
          </p:cNvSpPr>
          <p:nvPr>
            <p:ph type="ctrTitle"/>
          </p:nvPr>
        </p:nvSpPr>
        <p:spPr/>
        <p:txBody>
          <a:bodyPr/>
          <a:lstStyle/>
          <a:p>
            <a:r>
              <a:rPr lang="en-US" dirty="0"/>
              <a:t>Market Recap</a:t>
            </a:r>
          </a:p>
        </p:txBody>
      </p:sp>
      <p:sp>
        <p:nvSpPr>
          <p:cNvPr id="5" name="Subtitle 4">
            <a:extLst>
              <a:ext uri="{FF2B5EF4-FFF2-40B4-BE49-F238E27FC236}">
                <a16:creationId xmlns:a16="http://schemas.microsoft.com/office/drawing/2014/main" id="{0A134424-1E28-8A48-8365-A318C2A125C8}"/>
              </a:ext>
            </a:extLst>
          </p:cNvPr>
          <p:cNvSpPr>
            <a:spLocks noGrp="1"/>
          </p:cNvSpPr>
          <p:nvPr>
            <p:ph type="subTitle" idx="1"/>
          </p:nvPr>
        </p:nvSpPr>
        <p:spPr/>
        <p:txBody>
          <a:bodyPr/>
          <a:lstStyle/>
          <a:p>
            <a:r>
              <a:rPr lang="en-US" dirty="0"/>
              <a:t>July 2023</a:t>
            </a:r>
          </a:p>
        </p:txBody>
      </p:sp>
    </p:spTree>
    <p:extLst>
      <p:ext uri="{BB962C8B-B14F-4D97-AF65-F5344CB8AC3E}">
        <p14:creationId xmlns:p14="http://schemas.microsoft.com/office/powerpoint/2010/main" val="2959199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dirty="0"/>
              <a:t>Disclosures – Index &amp; Benchmark Definitions</a:t>
            </a:r>
            <a:endParaRPr lang="en-US" b="1" dirty="0"/>
          </a:p>
        </p:txBody>
      </p:sp>
      <p:sp>
        <p:nvSpPr>
          <p:cNvPr id="10" name="Rectangle 9">
            <a:extLst>
              <a:ext uri="{FF2B5EF4-FFF2-40B4-BE49-F238E27FC236}">
                <a16:creationId xmlns:a16="http://schemas.microsoft.com/office/drawing/2014/main" id="{C29863CB-3628-F2B5-0544-15207775FF10}"/>
              </a:ext>
            </a:extLst>
          </p:cNvPr>
          <p:cNvSpPr/>
          <p:nvPr/>
        </p:nvSpPr>
        <p:spPr>
          <a:xfrm>
            <a:off x="96823" y="952491"/>
            <a:ext cx="4475177" cy="5262979"/>
          </a:xfrm>
          <a:prstGeom prst="rect">
            <a:avLst/>
          </a:prstGeom>
        </p:spPr>
        <p:txBody>
          <a:bodyPr wrap="square">
            <a:spAutoFit/>
          </a:bodyPr>
          <a:lstStyle/>
          <a:p>
            <a:pPr marL="171450" indent="-171450">
              <a:buFont typeface="Arial" panose="020B0604020202020204" pitchFamily="34" charset="0"/>
              <a:buChar char="•"/>
            </a:pPr>
            <a:r>
              <a:rPr lang="en-US" sz="800" b="1" dirty="0">
                <a:latin typeface="Arial" panose="020B0604020202020204" pitchFamily="34" charset="0"/>
                <a:cs typeface="Arial" panose="020B0604020202020204" pitchFamily="34" charset="0"/>
              </a:rPr>
              <a:t>MSCI EAFE Growth Index </a:t>
            </a:r>
            <a:r>
              <a:rPr lang="en-US" sz="800" dirty="0">
                <a:latin typeface="Arial" panose="020B0604020202020204" pitchFamily="34" charset="0"/>
                <a:cs typeface="Arial" panose="020B0604020202020204" pitchFamily="34" charset="0"/>
              </a:rPr>
              <a:t>captures large and mid cap securities exhibiting overall growth style characteristics across Developed Markets countries around the world, excluding the US and Canada. The growth investment style characteristics for index construction are defined using five variables: long-term forward EPS growth rate, short-term forward EPS growth rate, current internal growth rate and long-term historical EPS growth trend and long-term historical sales per share growth trend.</a:t>
            </a:r>
            <a:endParaRPr lang="en-US" sz="8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800" b="1" dirty="0">
                <a:latin typeface="Arial" panose="020B0604020202020204" pitchFamily="34" charset="0"/>
                <a:cs typeface="Arial" panose="020B0604020202020204" pitchFamily="34" charset="0"/>
              </a:rPr>
              <a:t>MSCI EAFE Large Cap Index </a:t>
            </a:r>
            <a:r>
              <a:rPr lang="en-US" sz="800" dirty="0">
                <a:latin typeface="Arial" panose="020B0604020202020204" pitchFamily="34" charset="0"/>
                <a:cs typeface="Arial" panose="020B0604020202020204" pitchFamily="34" charset="0"/>
              </a:rPr>
              <a:t>is an equity index which captures large cap representation across Developed Markets countries around the world, excluding the US and Canada. The index covers approximately 70% of the free-float adjusted market capitalization in each country.</a:t>
            </a:r>
          </a:p>
          <a:p>
            <a:pPr marL="171450" indent="-171450">
              <a:buFont typeface="Arial" panose="020B0604020202020204" pitchFamily="34" charset="0"/>
              <a:buChar char="•"/>
            </a:pPr>
            <a:r>
              <a:rPr lang="en-US" sz="800" b="1" dirty="0">
                <a:latin typeface="Arial" panose="020B0604020202020204" pitchFamily="34" charset="0"/>
                <a:cs typeface="Arial" panose="020B0604020202020204" pitchFamily="34" charset="0"/>
              </a:rPr>
              <a:t>MSCI EAFE Small Cap Index </a:t>
            </a:r>
            <a:r>
              <a:rPr lang="en-US" sz="800" dirty="0">
                <a:latin typeface="Arial" panose="020B0604020202020204" pitchFamily="34" charset="0"/>
                <a:cs typeface="Arial" panose="020B0604020202020204" pitchFamily="34" charset="0"/>
              </a:rPr>
              <a:t>is an equity index which captures small cap representation across Developed Markets countries around the world, excluding the US and Canada. The index covers approximately 14% of the free float adjusted market in each country.</a:t>
            </a:r>
            <a:endParaRPr lang="en-US" sz="800" dirty="0">
              <a:latin typeface="Arial" panose="020B0604020202020204" pitchFamily="34" charset="0"/>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MSCI ACWI (All Country World Index) ex. U.S. Index</a:t>
            </a:r>
            <a:r>
              <a:rPr lang="en-US" sz="800" dirty="0">
                <a:latin typeface="Arial" panose="020B0604020202020204" pitchFamily="34" charset="0"/>
                <a:ea typeface="Times New Roman" panose="02020603050405020304" pitchFamily="18" charset="0"/>
                <a:cs typeface="Arial" panose="020B0604020202020204" pitchFamily="34" charset="0"/>
              </a:rPr>
              <a:t> captures large and mid-cap representation across Developed Markets countries (excluding the United States) and Emerging Markets countries. The index covers approximately 85% of the global equity opportunity set outside the U.S.</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MSCI Emerging Market</a:t>
            </a:r>
            <a:r>
              <a:rPr lang="en-US" sz="800" dirty="0">
                <a:latin typeface="Arial" panose="020B0604020202020204" pitchFamily="34" charset="0"/>
                <a:ea typeface="Times New Roman" panose="02020603050405020304" pitchFamily="18" charset="0"/>
                <a:cs typeface="Arial" panose="020B0604020202020204" pitchFamily="34" charset="0"/>
              </a:rPr>
              <a:t>s </a:t>
            </a:r>
            <a:r>
              <a:rPr lang="en-US" sz="800" b="1" dirty="0">
                <a:latin typeface="Arial" panose="020B0604020202020204" pitchFamily="34" charset="0"/>
                <a:ea typeface="Times New Roman" panose="02020603050405020304" pitchFamily="18" charset="0"/>
                <a:cs typeface="Arial" panose="020B0604020202020204" pitchFamily="34" charset="0"/>
              </a:rPr>
              <a:t>IMI</a:t>
            </a:r>
            <a:r>
              <a:rPr lang="en-US" sz="800" dirty="0">
                <a:latin typeface="Arial" panose="020B0604020202020204" pitchFamily="34" charset="0"/>
                <a:ea typeface="Times New Roman" panose="02020603050405020304" pitchFamily="18" charset="0"/>
                <a:cs typeface="Arial" panose="020B0604020202020204" pitchFamily="34" charset="0"/>
              </a:rPr>
              <a:t> </a:t>
            </a:r>
            <a:r>
              <a:rPr lang="en-US" sz="800" b="1" dirty="0">
                <a:latin typeface="Arial" panose="020B0604020202020204" pitchFamily="34" charset="0"/>
                <a:ea typeface="Times New Roman" panose="02020603050405020304" pitchFamily="18" charset="0"/>
                <a:cs typeface="Arial" panose="020B0604020202020204" pitchFamily="34" charset="0"/>
              </a:rPr>
              <a:t>Index</a:t>
            </a:r>
            <a:r>
              <a:rPr lang="en-US" sz="800" dirty="0">
                <a:latin typeface="Arial" panose="020B0604020202020204" pitchFamily="34" charset="0"/>
                <a:ea typeface="Times New Roman" panose="02020603050405020304" pitchFamily="18" charset="0"/>
                <a:cs typeface="Arial" panose="020B0604020202020204" pitchFamily="34" charset="0"/>
              </a:rPr>
              <a:t> captures large, mid and small cap </a:t>
            </a:r>
            <a:r>
              <a:rPr lang="en-US" sz="800" dirty="0">
                <a:latin typeface="Arial" panose="020B0604020202020204" pitchFamily="34" charset="0"/>
                <a:cs typeface="Arial" panose="020B0604020202020204" pitchFamily="34" charset="0"/>
              </a:rPr>
              <a:t>representation across 24 Emerging Markets countries. The index covers approximately 99% of the free-float adjusted market capitalization in each country.</a:t>
            </a:r>
            <a:endParaRPr lang="en-US" sz="800" b="1" dirty="0">
              <a:latin typeface="Arial" panose="020B0604020202020204" pitchFamily="34" charset="0"/>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MSCI Emerging Market</a:t>
            </a:r>
            <a:r>
              <a:rPr lang="en-US" sz="800" dirty="0">
                <a:latin typeface="Arial" panose="020B0604020202020204" pitchFamily="34" charset="0"/>
                <a:ea typeface="Times New Roman" panose="02020603050405020304" pitchFamily="18" charset="0"/>
                <a:cs typeface="Arial" panose="020B0604020202020204" pitchFamily="34" charset="0"/>
              </a:rPr>
              <a:t>s </a:t>
            </a:r>
            <a:r>
              <a:rPr lang="en-US" sz="800" b="1" dirty="0">
                <a:latin typeface="Arial" panose="020B0604020202020204" pitchFamily="34" charset="0"/>
                <a:ea typeface="Times New Roman" panose="02020603050405020304" pitchFamily="18" charset="0"/>
                <a:cs typeface="Arial" panose="020B0604020202020204" pitchFamily="34" charset="0"/>
              </a:rPr>
              <a:t>Value Index </a:t>
            </a:r>
            <a:r>
              <a:rPr lang="en-US" sz="800" dirty="0">
                <a:latin typeface="Arial" panose="020B0604020202020204" pitchFamily="34" charset="0"/>
                <a:ea typeface="Times New Roman" panose="02020603050405020304" pitchFamily="18" charset="0"/>
                <a:cs typeface="Arial" panose="020B0604020202020204" pitchFamily="34" charset="0"/>
              </a:rPr>
              <a:t>captures large and mid-cap securities </a:t>
            </a:r>
            <a:r>
              <a:rPr lang="en-US" sz="800" dirty="0">
                <a:latin typeface="Arial" panose="020B0604020202020204" pitchFamily="34" charset="0"/>
                <a:cs typeface="Arial" panose="020B0604020202020204" pitchFamily="34" charset="0"/>
              </a:rPr>
              <a:t>exhibiting overall value style characteristics across Emerging Markets countries. The value investment style characteristics for index construction are defined using three variables: book value to price, 12-month forward earnings to price and dividend yield.</a:t>
            </a:r>
            <a:endParaRPr lang="en-US" sz="800" b="1" dirty="0">
              <a:latin typeface="Arial" panose="020B0604020202020204" pitchFamily="34" charset="0"/>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MSCI Emerging Market</a:t>
            </a:r>
            <a:r>
              <a:rPr lang="en-US" sz="800" dirty="0">
                <a:latin typeface="Arial" panose="020B0604020202020204" pitchFamily="34" charset="0"/>
                <a:ea typeface="Times New Roman" panose="02020603050405020304" pitchFamily="18" charset="0"/>
                <a:cs typeface="Arial" panose="020B0604020202020204" pitchFamily="34" charset="0"/>
              </a:rPr>
              <a:t>s </a:t>
            </a:r>
            <a:r>
              <a:rPr lang="en-US" sz="800" b="1" dirty="0">
                <a:latin typeface="Arial" panose="020B0604020202020204" pitchFamily="34" charset="0"/>
                <a:ea typeface="Times New Roman" panose="02020603050405020304" pitchFamily="18" charset="0"/>
                <a:cs typeface="Arial" panose="020B0604020202020204" pitchFamily="34" charset="0"/>
              </a:rPr>
              <a:t>Index</a:t>
            </a:r>
            <a:r>
              <a:rPr lang="en-US" sz="800" dirty="0">
                <a:latin typeface="Arial" panose="020B0604020202020204" pitchFamily="34" charset="0"/>
                <a:ea typeface="Times New Roman" panose="02020603050405020304" pitchFamily="18" charset="0"/>
                <a:cs typeface="Arial" panose="020B0604020202020204" pitchFamily="34" charset="0"/>
              </a:rPr>
              <a:t> captures large and mid-cap </a:t>
            </a:r>
            <a:r>
              <a:rPr lang="en-US" sz="800" dirty="0">
                <a:latin typeface="Arial" panose="020B0604020202020204" pitchFamily="34" charset="0"/>
                <a:cs typeface="Arial" panose="020B0604020202020204" pitchFamily="34" charset="0"/>
              </a:rPr>
              <a:t>representation across Emerging Markets countries. The index covers approximately 85% of the free-float adjusted market capitalization in each country.</a:t>
            </a:r>
            <a:endParaRPr lang="en-US" sz="800" b="1" dirty="0">
              <a:latin typeface="Arial" panose="020B0604020202020204" pitchFamily="34" charset="0"/>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MSCI Emerging Market</a:t>
            </a:r>
            <a:r>
              <a:rPr lang="en-US" sz="800" dirty="0">
                <a:latin typeface="Arial" panose="020B0604020202020204" pitchFamily="34" charset="0"/>
                <a:ea typeface="Times New Roman" panose="02020603050405020304" pitchFamily="18" charset="0"/>
                <a:cs typeface="Arial" panose="020B0604020202020204" pitchFamily="34" charset="0"/>
              </a:rPr>
              <a:t>s </a:t>
            </a:r>
            <a:r>
              <a:rPr lang="en-US" sz="800" b="1" dirty="0">
                <a:latin typeface="Arial" panose="020B0604020202020204" pitchFamily="34" charset="0"/>
                <a:ea typeface="Times New Roman" panose="02020603050405020304" pitchFamily="18" charset="0"/>
                <a:cs typeface="Arial" panose="020B0604020202020204" pitchFamily="34" charset="0"/>
              </a:rPr>
              <a:t>Growth</a:t>
            </a:r>
            <a:r>
              <a:rPr lang="en-US" sz="800" dirty="0">
                <a:latin typeface="Arial" panose="020B0604020202020204" pitchFamily="34" charset="0"/>
                <a:ea typeface="Times New Roman" panose="02020603050405020304" pitchFamily="18" charset="0"/>
                <a:cs typeface="Arial" panose="020B0604020202020204" pitchFamily="34" charset="0"/>
              </a:rPr>
              <a:t> </a:t>
            </a:r>
            <a:r>
              <a:rPr lang="en-US" sz="800" b="1" dirty="0">
                <a:latin typeface="Arial" panose="020B0604020202020204" pitchFamily="34" charset="0"/>
                <a:ea typeface="Times New Roman" panose="02020603050405020304" pitchFamily="18" charset="0"/>
                <a:cs typeface="Arial" panose="020B0604020202020204" pitchFamily="34" charset="0"/>
              </a:rPr>
              <a:t>Index</a:t>
            </a:r>
            <a:r>
              <a:rPr lang="en-US" sz="800" dirty="0">
                <a:latin typeface="Arial" panose="020B0604020202020204" pitchFamily="34" charset="0"/>
                <a:ea typeface="Times New Roman" panose="02020603050405020304" pitchFamily="18" charset="0"/>
                <a:cs typeface="Arial" panose="020B0604020202020204" pitchFamily="34" charset="0"/>
              </a:rPr>
              <a:t> captures large and mid-cap </a:t>
            </a:r>
            <a:r>
              <a:rPr lang="en-US" sz="800" dirty="0">
                <a:latin typeface="Arial" panose="020B0604020202020204" pitchFamily="34" charset="0"/>
                <a:cs typeface="Arial" panose="020B0604020202020204" pitchFamily="34" charset="0"/>
              </a:rPr>
              <a:t>representation across Emerging Markets countries. The growth investment style characteristics for index construction are defined using five variables: long-term forward EPS growth rate, short-term forward EPS growth rate, current internal growth rate and long-term historical EPS growth trend and long-term historical sales per share growth trend.</a:t>
            </a:r>
            <a:endParaRPr lang="en-US" sz="800" b="1" dirty="0">
              <a:latin typeface="Arial" panose="020B0604020202020204" pitchFamily="34" charset="0"/>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MSCI Emerging Market</a:t>
            </a:r>
            <a:r>
              <a:rPr lang="en-US" sz="800" dirty="0">
                <a:latin typeface="Arial" panose="020B0604020202020204" pitchFamily="34" charset="0"/>
                <a:ea typeface="Times New Roman" panose="02020603050405020304" pitchFamily="18" charset="0"/>
                <a:cs typeface="Arial" panose="020B0604020202020204" pitchFamily="34" charset="0"/>
              </a:rPr>
              <a:t>s Index captures large and mid-cap </a:t>
            </a:r>
            <a:r>
              <a:rPr lang="en-US" sz="800" dirty="0">
                <a:latin typeface="Arial" panose="020B0604020202020204" pitchFamily="34" charset="0"/>
                <a:cs typeface="Arial" panose="020B0604020202020204" pitchFamily="34" charset="0"/>
              </a:rPr>
              <a:t>representation across Emerging Markets countries. The index covers approximately 85% of the free-float adjusted market capitalization in each country.</a:t>
            </a:r>
          </a:p>
          <a:p>
            <a:pPr marL="171450" indent="-171450">
              <a:buFont typeface="Arial" panose="020B0604020202020204" pitchFamily="34" charset="0"/>
              <a:buChar char="•"/>
            </a:pPr>
            <a:r>
              <a:rPr lang="en-US" sz="800" b="1" dirty="0">
                <a:latin typeface="Arial" panose="020B0604020202020204" pitchFamily="34" charset="0"/>
                <a:cs typeface="Arial" panose="020B0604020202020204" pitchFamily="34" charset="0"/>
              </a:rPr>
              <a:t>MSCI Emerging Markets (EM) Small Cap Index </a:t>
            </a:r>
            <a:r>
              <a:rPr lang="en-US" sz="800" dirty="0">
                <a:latin typeface="Arial" panose="020B0604020202020204" pitchFamily="34" charset="0"/>
                <a:cs typeface="Arial" panose="020B0604020202020204" pitchFamily="34" charset="0"/>
              </a:rPr>
              <a:t>includes small cap representation across Emerging Markets countries. The index covers approximately 14% of the free float-adjusted market capitalization in each country. The small cap segment tends to capture more local economic and sector characteristics relative to larger Emerging Markets capitalization segments.</a:t>
            </a:r>
          </a:p>
          <a:p>
            <a:endParaRPr lang="en-US" sz="800" dirty="0">
              <a:latin typeface="Arial" panose="020B0604020202020204" pitchFamily="34" charset="0"/>
              <a:cs typeface="Arial" panose="020B0604020202020204" pitchFamily="34" charset="0"/>
            </a:endParaRPr>
          </a:p>
          <a:p>
            <a:pPr marR="0" lvl="0">
              <a:spcBef>
                <a:spcPts val="0"/>
              </a:spcBef>
              <a:spcAft>
                <a:spcPts val="0"/>
              </a:spcAft>
            </a:pPr>
            <a:endParaRPr lang="en-US" sz="800" dirty="0">
              <a:latin typeface="Arial" panose="020B0604020202020204" pitchFamily="34" charset="0"/>
              <a:ea typeface="Times New Roman" panose="02020603050405020304" pitchFamily="18" charset="0"/>
              <a:cs typeface="Arial" panose="020B0604020202020204" pitchFamily="34" charset="0"/>
            </a:endParaRPr>
          </a:p>
        </p:txBody>
      </p:sp>
      <p:sp>
        <p:nvSpPr>
          <p:cNvPr id="11" name="Rectangle 10">
            <a:extLst>
              <a:ext uri="{FF2B5EF4-FFF2-40B4-BE49-F238E27FC236}">
                <a16:creationId xmlns:a16="http://schemas.microsoft.com/office/drawing/2014/main" id="{DBC501CE-23FA-278E-CD51-12BB0EB15F98}"/>
              </a:ext>
            </a:extLst>
          </p:cNvPr>
          <p:cNvSpPr/>
          <p:nvPr/>
        </p:nvSpPr>
        <p:spPr>
          <a:xfrm>
            <a:off x="4572000" y="950955"/>
            <a:ext cx="4475177" cy="5139869"/>
          </a:xfrm>
          <a:prstGeom prst="rect">
            <a:avLst/>
          </a:prstGeom>
        </p:spPr>
        <p:txBody>
          <a:bodyPr wrap="square">
            <a:spAutoFit/>
          </a:bodyPr>
          <a:lstStyle/>
          <a:p>
            <a:pPr marR="0" lvl="0">
              <a:spcBef>
                <a:spcPts val="0"/>
              </a:spcBef>
              <a:spcAft>
                <a:spcPts val="0"/>
              </a:spcAft>
            </a:pPr>
            <a:r>
              <a:rPr lang="en-US" sz="800" i="1" dirty="0">
                <a:latin typeface="Arial" panose="020B0604020202020204" pitchFamily="34" charset="0"/>
                <a:cs typeface="Arial" panose="020B0604020202020204" pitchFamily="34" charset="0"/>
              </a:rPr>
              <a:t>Alternatives &amp; Miscellaneous</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S&amp;P Real Asset </a:t>
            </a:r>
            <a:r>
              <a:rPr lang="en-US" sz="800" b="1" dirty="0">
                <a:latin typeface="Arial" panose="020B0604020202020204" pitchFamily="34" charset="0"/>
                <a:cs typeface="Arial" panose="020B0604020202020204" pitchFamily="34" charset="0"/>
              </a:rPr>
              <a:t>Index</a:t>
            </a:r>
            <a:r>
              <a:rPr lang="en-US" sz="800" dirty="0">
                <a:latin typeface="Arial" panose="020B0604020202020204" pitchFamily="34" charset="0"/>
                <a:cs typeface="Arial" panose="020B0604020202020204" pitchFamily="34" charset="0"/>
              </a:rPr>
              <a:t> is designed to measure global property, infrastructure, commodities, and inflation-linked bonds using liquid and investable component indices that track public equities, fixed income, and futures. In the index, equity holds 50% weight, commodities 10%, and fixed income 40%.</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FTSE Nareit Equity REITs Index</a:t>
            </a:r>
            <a:r>
              <a:rPr lang="en-US" sz="800" dirty="0">
                <a:latin typeface="Arial" panose="020B0604020202020204" pitchFamily="34" charset="0"/>
                <a:ea typeface="Times New Roman" panose="02020603050405020304" pitchFamily="18" charset="0"/>
                <a:cs typeface="Arial" panose="020B0604020202020204" pitchFamily="34" charset="0"/>
              </a:rPr>
              <a:t> contains all Equity REITs not designed as Timber REITs or Infrastructure REITs.</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FTSE EPRA Nareit Developed Index </a:t>
            </a:r>
            <a:r>
              <a:rPr lang="en-US" sz="800" dirty="0">
                <a:latin typeface="Arial" panose="020B0604020202020204" pitchFamily="34" charset="0"/>
                <a:ea typeface="Times New Roman" panose="02020603050405020304" pitchFamily="18" charset="0"/>
                <a:cs typeface="Arial" panose="020B0604020202020204" pitchFamily="34" charset="0"/>
              </a:rPr>
              <a:t>is designed to track the performance of listed real estate companies and REITS worldwide.</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FTSE EPRA Nareit Developed ex US Index </a:t>
            </a:r>
            <a:r>
              <a:rPr lang="en-US" sz="800" dirty="0">
                <a:latin typeface="Arial" panose="020B0604020202020204" pitchFamily="34" charset="0"/>
                <a:ea typeface="Times New Roman" panose="02020603050405020304" pitchFamily="18" charset="0"/>
                <a:cs typeface="Arial" panose="020B0604020202020204" pitchFamily="34" charset="0"/>
              </a:rPr>
              <a:t>is a subset of the FTSE EPRA Nareit Developed Index and is designed to track the performance of listed real estate companies and REITS in developed markets excluding the US.</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Commodity Index</a:t>
            </a:r>
            <a:r>
              <a:rPr lang="en-US" sz="800" dirty="0">
                <a:latin typeface="Arial" panose="020B0604020202020204" pitchFamily="34" charset="0"/>
                <a:ea typeface="Times New Roman" panose="02020603050405020304" pitchFamily="18" charset="0"/>
                <a:cs typeface="Arial" panose="020B0604020202020204" pitchFamily="34" charset="0"/>
              </a:rPr>
              <a:t> is calculated on an excess return basis and reflects commodity futures price movements. The index rebalances annually weighted 2/3 by trading volume and 1/3 by world production and weight-caps are applied at the commodity, sector and group level for diversification.</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HFRI Asset Weighted Composite Index</a:t>
            </a:r>
            <a:r>
              <a:rPr lang="en-US" sz="800" dirty="0">
                <a:latin typeface="Arial" panose="020B0604020202020204" pitchFamily="34" charset="0"/>
                <a:ea typeface="Times New Roman" panose="02020603050405020304" pitchFamily="18" charset="0"/>
                <a:cs typeface="Arial" panose="020B0604020202020204" pitchFamily="34" charset="0"/>
              </a:rPr>
              <a:t> </a:t>
            </a:r>
            <a:r>
              <a:rPr lang="en-US" sz="800" dirty="0">
                <a:latin typeface="Arial" panose="020B0604020202020204" pitchFamily="34" charset="0"/>
                <a:cs typeface="Arial" panose="020B0604020202020204" pitchFamily="34" charset="0"/>
              </a:rPr>
              <a:t>is a global, asset-weighted index comprised of single-manager funds that report to HFR Database. Constituent funds report monthly net of all fees performance in US Dollar and have a minimum of $50 Million under management or $10 Million under management and a twelve (12) month track record of active performance. The HFRI Asset Weighted Composite Index does not include Funds of Hedge Funds. The constituent funds of the HFRI Asset Weighted Composite Index are weighted according to the AUM reported by each fund for the prior month.</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HFRI Fund of Funds Composite Index</a:t>
            </a:r>
            <a:r>
              <a:rPr lang="en-US" sz="800" dirty="0">
                <a:latin typeface="Arial" panose="020B0604020202020204" pitchFamily="34" charset="0"/>
                <a:ea typeface="Times New Roman" panose="02020603050405020304" pitchFamily="18" charset="0"/>
                <a:cs typeface="Arial" panose="020B0604020202020204" pitchFamily="34" charset="0"/>
              </a:rPr>
              <a:t> is a global, equal-weighted index of all fund of hedge funds that report to the HFR Database. Constituent funds report monthly net of all fees performance in U.S. Dollars and have a minimum of $50 million under management or a twelve (12) month track record of active performance.</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The Alerian MLP Index</a:t>
            </a:r>
            <a:r>
              <a:rPr lang="en-US" sz="800" dirty="0">
                <a:latin typeface="Arial" panose="020B0604020202020204" pitchFamily="34" charset="0"/>
                <a:ea typeface="Times New Roman" panose="02020603050405020304" pitchFamily="18" charset="0"/>
                <a:cs typeface="Arial" panose="020B0604020202020204" pitchFamily="34" charset="0"/>
              </a:rPr>
              <a:t> is a float adjusted, capitalization-weighted index, whose constituents represent approximately 85% of total float-adjusted market capitalization, is disseminated real-time on a price-return basis (AMZ) and on a total-return basis.</a:t>
            </a:r>
          </a:p>
          <a:p>
            <a:endParaRPr lang="en-US" sz="800" dirty="0">
              <a:latin typeface="Arial" panose="020B0604020202020204" pitchFamily="34" charset="0"/>
              <a:ea typeface="Times New Roman" panose="02020603050405020304" pitchFamily="18" charset="0"/>
              <a:cs typeface="Arial" panose="020B0604020202020204" pitchFamily="34" charset="0"/>
            </a:endParaRPr>
          </a:p>
          <a:p>
            <a:r>
              <a:rPr lang="en-US" sz="800" i="1" dirty="0">
                <a:latin typeface="Arial" panose="020B0604020202020204" pitchFamily="34" charset="0"/>
                <a:cs typeface="Arial" panose="020B0604020202020204" pitchFamily="34" charset="0"/>
              </a:rPr>
              <a:t>Additional Information</a:t>
            </a:r>
          </a:p>
          <a:p>
            <a:pPr marL="171450" marR="0" lvl="0" indent="-171450">
              <a:spcBef>
                <a:spcPts val="0"/>
              </a:spcBef>
              <a:spcAft>
                <a:spcPts val="0"/>
              </a:spcAft>
              <a:buFont typeface="Symbol" panose="05050102010706020507" pitchFamily="18" charset="2"/>
              <a:buChar char=""/>
            </a:pPr>
            <a:r>
              <a:rPr lang="en-US" sz="800" dirty="0">
                <a:latin typeface="Arial" panose="020B0604020202020204" pitchFamily="34" charset="0"/>
                <a:ea typeface="Times New Roman" panose="02020603050405020304" pitchFamily="18" charset="0"/>
                <a:cs typeface="Arial" panose="020B0604020202020204" pitchFamily="34" charset="0"/>
              </a:rPr>
              <a:t>Equity sector returns are calculated by S&amp;P, Russell, and MSCI for domestic and international markets, respectively. S&amp;P and MSCI sector definitions correspond to the GICS</a:t>
            </a:r>
            <a:r>
              <a:rPr lang="en-US" sz="800" strike="sngStrike" baseline="30000" dirty="0">
                <a:latin typeface="Arial" panose="020B0604020202020204" pitchFamily="34" charset="0"/>
                <a:ea typeface="Times New Roman" panose="02020603050405020304" pitchFamily="18" charset="0"/>
                <a:cs typeface="Arial" panose="020B0604020202020204" pitchFamily="34" charset="0"/>
              </a:rPr>
              <a:t>®</a:t>
            </a:r>
            <a:r>
              <a:rPr lang="en-US" sz="800" dirty="0">
                <a:latin typeface="Arial" panose="020B0604020202020204" pitchFamily="34" charset="0"/>
                <a:ea typeface="Times New Roman" panose="02020603050405020304" pitchFamily="18" charset="0"/>
                <a:cs typeface="Arial" panose="020B0604020202020204" pitchFamily="34" charset="0"/>
              </a:rPr>
              <a:t> classification (Global Industry Classification System); Russell uses its own sector and industry classifications. </a:t>
            </a:r>
          </a:p>
          <a:p>
            <a:pPr marL="171450" marR="0" lvl="0" indent="-171450">
              <a:spcBef>
                <a:spcPts val="0"/>
              </a:spcBef>
              <a:spcAft>
                <a:spcPts val="0"/>
              </a:spcAft>
              <a:buFont typeface="Symbol" panose="05050102010706020507" pitchFamily="18" charset="2"/>
              <a:buChar char=""/>
            </a:pPr>
            <a:r>
              <a:rPr lang="en-US" sz="800" dirty="0">
                <a:latin typeface="Arial" panose="020B0604020202020204" pitchFamily="34" charset="0"/>
                <a:ea typeface="Times New Roman" panose="02020603050405020304" pitchFamily="18" charset="0"/>
                <a:cs typeface="Arial" panose="020B0604020202020204" pitchFamily="34" charset="0"/>
              </a:rPr>
              <a:t>MSCI country indices are free float-adjusted market capitalization indices that are designed to measure equity market performance of approximately 85% of the market capitalization in each specific country.</a:t>
            </a:r>
          </a:p>
          <a:p>
            <a:pPr marL="171450" marR="0" lvl="0" indent="-171450">
              <a:spcBef>
                <a:spcPts val="0"/>
              </a:spcBef>
              <a:spcAft>
                <a:spcPts val="0"/>
              </a:spcAft>
              <a:buFont typeface="Symbol" panose="05050102010706020507" pitchFamily="18" charset="2"/>
              <a:buChar char=""/>
            </a:pPr>
            <a:r>
              <a:rPr lang="en-US" sz="800" dirty="0">
                <a:latin typeface="Arial" panose="020B0604020202020204" pitchFamily="34" charset="0"/>
                <a:ea typeface="Times New Roman" panose="02020603050405020304" pitchFamily="18" charset="0"/>
                <a:cs typeface="Arial" panose="020B0604020202020204" pitchFamily="34" charset="0"/>
              </a:rPr>
              <a:t>Currency returns are calculated using FactSet’s historical spot rates and are calculated using the U.S. dollar as the base currency.</a:t>
            </a:r>
            <a:endParaRPr 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977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b="1" dirty="0"/>
              <a:t>Asset Class Performance</a:t>
            </a:r>
          </a:p>
        </p:txBody>
      </p:sp>
      <p:sp>
        <p:nvSpPr>
          <p:cNvPr id="8" name="TextBox 7">
            <a:extLst>
              <a:ext uri="{FF2B5EF4-FFF2-40B4-BE49-F238E27FC236}">
                <a16:creationId xmlns:a16="http://schemas.microsoft.com/office/drawing/2014/main" id="{0954B240-7065-408E-86FB-F18598D9303C}"/>
              </a:ext>
            </a:extLst>
          </p:cNvPr>
          <p:cNvSpPr txBox="1"/>
          <p:nvPr/>
        </p:nvSpPr>
        <p:spPr>
          <a:xfrm>
            <a:off x="5470" y="3891473"/>
            <a:ext cx="3111138" cy="1867935"/>
          </a:xfrm>
          <a:prstGeom prst="rect">
            <a:avLst/>
          </a:prstGeom>
          <a:noFill/>
        </p:spPr>
        <p:txBody>
          <a:bodyPr wrap="square" lIns="82030" tIns="41015" rIns="82030" bIns="41015" rtlCol="0">
            <a:spAutoFit/>
          </a:bodyPr>
          <a:lstStyle/>
          <a:p>
            <a:pPr eaLnBrk="0" fontAlgn="base" hangingPunct="0">
              <a:spcBef>
                <a:spcPct val="0"/>
              </a:spcBef>
              <a:spcAft>
                <a:spcPct val="0"/>
              </a:spcAft>
            </a:pPr>
            <a:r>
              <a:rPr lang="en-US" sz="1100" b="1" u="sng" dirty="0">
                <a:solidFill>
                  <a:srgbClr val="002855"/>
                </a:solidFill>
                <a:latin typeface="Arial" panose="020B0604020202020204" pitchFamily="34" charset="0"/>
                <a:ea typeface="ＭＳ Ｐゴシック" pitchFamily="1" charset="-128"/>
                <a:cs typeface="Arial" panose="020B0604020202020204" pitchFamily="34" charset="0"/>
              </a:rPr>
              <a:t>Fixed Income (July)</a:t>
            </a:r>
          </a:p>
          <a:p>
            <a:pPr eaLnBrk="0" fontAlgn="base" hangingPunct="0">
              <a:spcBef>
                <a:spcPct val="0"/>
              </a:spcBef>
              <a:spcAft>
                <a:spcPct val="0"/>
              </a:spcAft>
            </a:pPr>
            <a:endParaRPr lang="en-US" sz="500" b="1" dirty="0">
              <a:solidFill>
                <a:srgbClr val="FF0000"/>
              </a:solidFill>
              <a:latin typeface="Arial" panose="020B0604020202020204" pitchFamily="34" charset="0"/>
              <a:cs typeface="Arial" panose="020B0604020202020204" pitchFamily="34" charset="0"/>
            </a:endParaRPr>
          </a:p>
          <a:p>
            <a:r>
              <a:rPr lang="en-US" sz="1000" b="1" dirty="0">
                <a:solidFill>
                  <a:srgbClr val="FF0000"/>
                </a:solidFill>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 U.S. core fixed income was slightly negative as the Fed continued to hike rates during the month. </a:t>
            </a:r>
          </a:p>
          <a:p>
            <a:endParaRPr lang="en-US" sz="500" b="1" dirty="0">
              <a:latin typeface="Arial" panose="020B0604020202020204" pitchFamily="34" charset="0"/>
              <a:cs typeface="Arial" panose="020B0604020202020204" pitchFamily="34" charset="0"/>
            </a:endParaRPr>
          </a:p>
          <a:p>
            <a:endParaRPr lang="en-US" sz="500" b="1" dirty="0">
              <a:latin typeface="Arial" panose="020B0604020202020204" pitchFamily="34" charset="0"/>
              <a:cs typeface="Arial" panose="020B0604020202020204" pitchFamily="34" charset="0"/>
            </a:endParaRPr>
          </a:p>
          <a:p>
            <a:r>
              <a:rPr lang="en-US" sz="1000" b="1" dirty="0">
                <a:solidFill>
                  <a:srgbClr val="00B050"/>
                </a:solidFill>
                <a:latin typeface="Arial" panose="020B0604020202020204" pitchFamily="34" charset="0"/>
                <a:cs typeface="Arial" panose="020B0604020202020204" pitchFamily="34" charset="0"/>
              </a:rPr>
              <a:t>+</a:t>
            </a:r>
            <a:r>
              <a:rPr lang="en-US" sz="1000" dirty="0">
                <a:solidFill>
                  <a:srgbClr val="FF0000"/>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Riskier segments of the bond market outperformed higher rated areas on continued positive sentiment around corporate fundamentals and tightening spreads. </a:t>
            </a:r>
          </a:p>
          <a:p>
            <a:endParaRPr lang="en-US" sz="500" dirty="0">
              <a:solidFill>
                <a:srgbClr val="FF0000"/>
              </a:solidFill>
              <a:latin typeface="Arial" panose="020B0604020202020204" pitchFamily="34" charset="0"/>
              <a:cs typeface="Arial" panose="020B0604020202020204" pitchFamily="34" charset="0"/>
            </a:endParaRPr>
          </a:p>
          <a:p>
            <a:endParaRPr lang="en-US" sz="500" dirty="0">
              <a:solidFill>
                <a:srgbClr val="FF0000"/>
              </a:solidFill>
              <a:latin typeface="Arial" panose="020B0604020202020204" pitchFamily="34" charset="0"/>
              <a:cs typeface="Arial" panose="020B0604020202020204" pitchFamily="34" charset="0"/>
            </a:endParaRPr>
          </a:p>
          <a:p>
            <a:r>
              <a:rPr lang="en-US" sz="1000" b="1" dirty="0">
                <a:solidFill>
                  <a:srgbClr val="00B050"/>
                </a:solidFill>
                <a:latin typeface="Arial" panose="020B0604020202020204" pitchFamily="34" charset="0"/>
                <a:cs typeface="Arial" panose="020B0604020202020204" pitchFamily="34" charset="0"/>
              </a:rPr>
              <a:t>+</a:t>
            </a:r>
            <a:r>
              <a:rPr lang="en-US" sz="1000" dirty="0">
                <a:solidFill>
                  <a:srgbClr val="FF0000"/>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Non-U.S. debt had a favorable month, buoyed by a weaker U.S. dollar.</a:t>
            </a:r>
            <a:endParaRPr lang="en-US" sz="1000" b="1"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828F7A5E-1CF0-4CFC-B94E-CA80C5F98FF2}"/>
              </a:ext>
            </a:extLst>
          </p:cNvPr>
          <p:cNvSpPr txBox="1"/>
          <p:nvPr/>
        </p:nvSpPr>
        <p:spPr>
          <a:xfrm>
            <a:off x="3116608" y="3894739"/>
            <a:ext cx="3111138" cy="1867935"/>
          </a:xfrm>
          <a:prstGeom prst="rect">
            <a:avLst/>
          </a:prstGeom>
          <a:noFill/>
        </p:spPr>
        <p:txBody>
          <a:bodyPr wrap="square" lIns="82030" tIns="41015" rIns="82030" bIns="41015" rtlCol="0">
            <a:spAutoFit/>
          </a:bodyPr>
          <a:lstStyle/>
          <a:p>
            <a:pPr eaLnBrk="0" fontAlgn="base" hangingPunct="0">
              <a:spcBef>
                <a:spcPct val="0"/>
              </a:spcBef>
              <a:spcAft>
                <a:spcPct val="0"/>
              </a:spcAft>
            </a:pPr>
            <a:r>
              <a:rPr lang="en-US" sz="1100" b="1" u="sng" dirty="0">
                <a:solidFill>
                  <a:schemeClr val="bg1">
                    <a:lumMod val="65000"/>
                  </a:schemeClr>
                </a:solidFill>
                <a:latin typeface="Arial" panose="020B0604020202020204" pitchFamily="34" charset="0"/>
                <a:ea typeface="ＭＳ Ｐゴシック" pitchFamily="1" charset="-128"/>
                <a:cs typeface="Arial" panose="020B0604020202020204" pitchFamily="34" charset="0"/>
              </a:rPr>
              <a:t>Equity (July)</a:t>
            </a:r>
          </a:p>
          <a:p>
            <a:pPr eaLnBrk="0" fontAlgn="base" hangingPunct="0">
              <a:spcBef>
                <a:spcPct val="0"/>
              </a:spcBef>
              <a:spcAft>
                <a:spcPct val="0"/>
              </a:spcAft>
            </a:pPr>
            <a:endParaRPr lang="en-US" sz="500" u="sng" dirty="0">
              <a:solidFill>
                <a:prstClr val="black"/>
              </a:solidFill>
              <a:latin typeface="Arial" panose="020B0604020202020204" pitchFamily="34" charset="0"/>
              <a:ea typeface="ＭＳ Ｐゴシック" pitchFamily="1" charset="-128"/>
              <a:cs typeface="Arial" panose="020B0604020202020204" pitchFamily="34" charset="0"/>
            </a:endParaRPr>
          </a:p>
          <a:p>
            <a:r>
              <a:rPr lang="en-US" sz="1000" b="1" dirty="0">
                <a:solidFill>
                  <a:srgbClr val="00B050"/>
                </a:solidFill>
                <a:latin typeface="Arial" panose="020B0604020202020204" pitchFamily="34" charset="0"/>
                <a:cs typeface="Arial" panose="020B0604020202020204" pitchFamily="34" charset="0"/>
              </a:rPr>
              <a:t>+</a:t>
            </a:r>
            <a:r>
              <a:rPr lang="en-US" sz="1000" dirty="0">
                <a:solidFill>
                  <a:srgbClr val="FF0000"/>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Equity markets saw positive returns in July. U.S. small cap equity led the way, as sentiment turned strongly positive on better-than-expected economic data.</a:t>
            </a:r>
            <a:endParaRPr lang="en-US" sz="500" dirty="0">
              <a:latin typeface="Arial" panose="020B0604020202020204" pitchFamily="34" charset="0"/>
              <a:cs typeface="Arial" panose="020B0604020202020204" pitchFamily="34" charset="0"/>
            </a:endParaRPr>
          </a:p>
          <a:p>
            <a:endParaRPr lang="en-US" sz="500" b="1" dirty="0">
              <a:solidFill>
                <a:srgbClr val="FF0000"/>
              </a:solidFill>
              <a:latin typeface="Arial" panose="020B0604020202020204" pitchFamily="34" charset="0"/>
              <a:cs typeface="Arial" panose="020B0604020202020204" pitchFamily="34" charset="0"/>
            </a:endParaRPr>
          </a:p>
          <a:p>
            <a:r>
              <a:rPr lang="en-US" sz="1000" b="1" dirty="0">
                <a:solidFill>
                  <a:srgbClr val="00B050"/>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U.S. large cap continued to ascend on strong tech returns and mega-cap performance. </a:t>
            </a:r>
          </a:p>
          <a:p>
            <a:endParaRPr lang="en-US" sz="500" dirty="0">
              <a:solidFill>
                <a:srgbClr val="FF0000"/>
              </a:solidFill>
              <a:latin typeface="Arial" panose="020B0604020202020204" pitchFamily="34" charset="0"/>
              <a:cs typeface="Arial" panose="020B0604020202020204" pitchFamily="34" charset="0"/>
            </a:endParaRPr>
          </a:p>
          <a:p>
            <a:r>
              <a:rPr lang="en-US" sz="1000" b="1" dirty="0">
                <a:solidFill>
                  <a:srgbClr val="00B050"/>
                </a:solidFill>
                <a:latin typeface="Arial" panose="020B0604020202020204" pitchFamily="34" charset="0"/>
                <a:cs typeface="Arial" panose="020B0604020202020204" pitchFamily="34" charset="0"/>
              </a:rPr>
              <a:t>+</a:t>
            </a:r>
            <a:r>
              <a:rPr lang="en-US" sz="1000" dirty="0">
                <a:solidFill>
                  <a:srgbClr val="00B050"/>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Emerging markets were a top performer for the month on a weaker U.S. dollar and expectations of EM banks nearing the end of their rate hiking cycles.</a:t>
            </a:r>
          </a:p>
        </p:txBody>
      </p:sp>
      <p:sp>
        <p:nvSpPr>
          <p:cNvPr id="10" name="TextBox 9">
            <a:extLst>
              <a:ext uri="{FF2B5EF4-FFF2-40B4-BE49-F238E27FC236}">
                <a16:creationId xmlns:a16="http://schemas.microsoft.com/office/drawing/2014/main" id="{141679AF-EC3B-4AD2-A3B2-6364F67AE6BF}"/>
              </a:ext>
            </a:extLst>
          </p:cNvPr>
          <p:cNvSpPr txBox="1"/>
          <p:nvPr/>
        </p:nvSpPr>
        <p:spPr>
          <a:xfrm>
            <a:off x="6268668" y="3891473"/>
            <a:ext cx="2764707" cy="1560159"/>
          </a:xfrm>
          <a:prstGeom prst="rect">
            <a:avLst/>
          </a:prstGeom>
          <a:noFill/>
        </p:spPr>
        <p:txBody>
          <a:bodyPr wrap="square" lIns="82030" tIns="41015" rIns="82030" bIns="41015" rtlCol="0">
            <a:spAutoFit/>
          </a:bodyPr>
          <a:lstStyle/>
          <a:p>
            <a:pPr eaLnBrk="0" fontAlgn="base" hangingPunct="0">
              <a:spcBef>
                <a:spcPct val="0"/>
              </a:spcBef>
              <a:spcAft>
                <a:spcPct val="0"/>
              </a:spcAft>
            </a:pPr>
            <a:r>
              <a:rPr lang="en-US" sz="1100" b="1" u="sng" dirty="0">
                <a:solidFill>
                  <a:srgbClr val="009CDE"/>
                </a:solidFill>
                <a:latin typeface="Arial" panose="020B0604020202020204" pitchFamily="34" charset="0"/>
                <a:ea typeface="ＭＳ Ｐゴシック" pitchFamily="1" charset="-128"/>
                <a:cs typeface="Arial" panose="020B0604020202020204" pitchFamily="34" charset="0"/>
              </a:rPr>
              <a:t>Real Asset / Alternatives (July)</a:t>
            </a:r>
          </a:p>
          <a:p>
            <a:pPr eaLnBrk="0" fontAlgn="base" hangingPunct="0">
              <a:spcBef>
                <a:spcPct val="0"/>
              </a:spcBef>
              <a:spcAft>
                <a:spcPct val="0"/>
              </a:spcAft>
            </a:pPr>
            <a:endParaRPr lang="en-US" sz="500" b="1" dirty="0">
              <a:solidFill>
                <a:srgbClr val="9BBB59"/>
              </a:solidFill>
              <a:latin typeface="Arial" panose="020B0604020202020204" pitchFamily="34" charset="0"/>
              <a:cs typeface="Arial" panose="020B0604020202020204" pitchFamily="34" charset="0"/>
            </a:endParaRPr>
          </a:p>
          <a:p>
            <a:r>
              <a:rPr lang="en-US" sz="1000" b="1" dirty="0">
                <a:solidFill>
                  <a:srgbClr val="00B050"/>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REITs posted positive returns as offices saw a huge rebound during the month. </a:t>
            </a:r>
          </a:p>
          <a:p>
            <a:endParaRPr lang="en-US" sz="500" dirty="0">
              <a:solidFill>
                <a:srgbClr val="FF0000"/>
              </a:solidFill>
              <a:latin typeface="Arial" panose="020B0604020202020204" pitchFamily="34" charset="0"/>
              <a:cs typeface="Arial" panose="020B0604020202020204" pitchFamily="34" charset="0"/>
            </a:endParaRPr>
          </a:p>
          <a:p>
            <a:r>
              <a:rPr lang="en-US" sz="1000" b="1" dirty="0">
                <a:solidFill>
                  <a:srgbClr val="00B050"/>
                </a:solidFill>
                <a:latin typeface="Arial" panose="020B0604020202020204" pitchFamily="34" charset="0"/>
                <a:cs typeface="Arial" panose="020B0604020202020204" pitchFamily="34" charset="0"/>
              </a:rPr>
              <a:t>+</a:t>
            </a:r>
            <a:r>
              <a:rPr lang="en-US" sz="1000" b="1" dirty="0">
                <a:solidFill>
                  <a:srgbClr val="FF0000"/>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Commodities were a top performer for the month on advancing oil &amp; gas prices. </a:t>
            </a:r>
          </a:p>
          <a:p>
            <a:endParaRPr lang="en-US" sz="500" dirty="0">
              <a:solidFill>
                <a:srgbClr val="FF0000"/>
              </a:solidFill>
              <a:latin typeface="Arial" panose="020B0604020202020204" pitchFamily="34" charset="0"/>
              <a:cs typeface="Arial" panose="020B0604020202020204" pitchFamily="34" charset="0"/>
            </a:endParaRPr>
          </a:p>
          <a:p>
            <a:r>
              <a:rPr lang="en-US" sz="1000" b="1" dirty="0">
                <a:solidFill>
                  <a:srgbClr val="00B050"/>
                </a:solidFill>
                <a:latin typeface="Arial" panose="020B0604020202020204" pitchFamily="34" charset="0"/>
                <a:cs typeface="Arial" panose="020B0604020202020204" pitchFamily="34" charset="0"/>
              </a:rPr>
              <a:t>+</a:t>
            </a:r>
            <a:r>
              <a:rPr lang="en-US" sz="1000" dirty="0">
                <a:solidFill>
                  <a:srgbClr val="FF0000"/>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Hedge funds, reported on a month lag, were mixed in June, posting a modestly positive return.</a:t>
            </a:r>
          </a:p>
        </p:txBody>
      </p:sp>
      <p:sp>
        <p:nvSpPr>
          <p:cNvPr id="3" name="TextBox 2">
            <a:extLst>
              <a:ext uri="{FF2B5EF4-FFF2-40B4-BE49-F238E27FC236}">
                <a16:creationId xmlns:a16="http://schemas.microsoft.com/office/drawing/2014/main" id="{78AFB3C1-7588-998F-4DC0-DF7B32494E03}"/>
              </a:ext>
            </a:extLst>
          </p:cNvPr>
          <p:cNvSpPr txBox="1"/>
          <p:nvPr/>
        </p:nvSpPr>
        <p:spPr>
          <a:xfrm>
            <a:off x="394249" y="5828197"/>
            <a:ext cx="7235559" cy="338554"/>
          </a:xfrm>
          <a:prstGeom prst="rect">
            <a:avLst/>
          </a:prstGeom>
          <a:noFill/>
        </p:spPr>
        <p:txBody>
          <a:bodyPr wrap="square">
            <a:spAutoFit/>
          </a:bodyPr>
          <a:lstStyle/>
          <a:p>
            <a:r>
              <a:rPr lang="en-US" sz="800" i="1" dirty="0">
                <a:solidFill>
                  <a:schemeClr val="tx2"/>
                </a:solidFill>
                <a:latin typeface="Arial" panose="020B0604020202020204" pitchFamily="34" charset="0"/>
                <a:cs typeface="Arial" panose="020B0604020202020204" pitchFamily="34" charset="0"/>
              </a:rPr>
              <a:t>See disclosures for list of indices representing each asset class. Past performance does not indicate future performance and there is a possibility of a loss. Indices cannot be invested in directly.</a:t>
            </a:r>
          </a:p>
        </p:txBody>
      </p:sp>
      <p:graphicFrame>
        <p:nvGraphicFramePr>
          <p:cNvPr id="11" name="Object 10">
            <a:extLst>
              <a:ext uri="{FF2B5EF4-FFF2-40B4-BE49-F238E27FC236}">
                <a16:creationId xmlns:a16="http://schemas.microsoft.com/office/drawing/2014/main" id="{DE8850FF-C978-B5AE-2116-276DAFCF350F}"/>
              </a:ext>
            </a:extLst>
          </p:cNvPr>
          <p:cNvGraphicFramePr>
            <a:graphicFrameLocks noChangeAspect="1"/>
          </p:cNvGraphicFramePr>
          <p:nvPr>
            <p:extLst>
              <p:ext uri="{D42A27DB-BD31-4B8C-83A1-F6EECF244321}">
                <p14:modId xmlns:p14="http://schemas.microsoft.com/office/powerpoint/2010/main" val="1486525577"/>
              </p:ext>
            </p:extLst>
          </p:nvPr>
        </p:nvGraphicFramePr>
        <p:xfrm>
          <a:off x="5470" y="860526"/>
          <a:ext cx="8864297" cy="2978144"/>
        </p:xfrm>
        <a:graphic>
          <a:graphicData uri="http://schemas.openxmlformats.org/presentationml/2006/ole">
            <mc:AlternateContent xmlns:mc="http://schemas.openxmlformats.org/markup-compatibility/2006">
              <mc:Choice xmlns:v="urn:schemas-microsoft-com:vml" Requires="v">
                <p:oleObj name="Macro-Enabled Worksheet" r:id="rId2" imgW="18561032" imgH="6845625" progId="Excel.SheetMacroEnabled.12">
                  <p:link updateAutomatic="1"/>
                </p:oleObj>
              </mc:Choice>
              <mc:Fallback>
                <p:oleObj name="Macro-Enabled Worksheet" r:id="rId2" imgW="18561032" imgH="6845625" progId="Excel.SheetMacroEnabled.12">
                  <p:link updateAutomatic="1"/>
                  <p:pic>
                    <p:nvPicPr>
                      <p:cNvPr id="0" name=""/>
                      <p:cNvPicPr/>
                      <p:nvPr/>
                    </p:nvPicPr>
                    <p:blipFill>
                      <a:blip r:embed="rId3"/>
                      <a:stretch>
                        <a:fillRect/>
                      </a:stretch>
                    </p:blipFill>
                    <p:spPr>
                      <a:xfrm>
                        <a:off x="5470" y="860526"/>
                        <a:ext cx="8864297" cy="2978144"/>
                      </a:xfrm>
                      <a:prstGeom prst="rect">
                        <a:avLst/>
                      </a:prstGeom>
                    </p:spPr>
                  </p:pic>
                </p:oleObj>
              </mc:Fallback>
            </mc:AlternateContent>
          </a:graphicData>
        </a:graphic>
      </p:graphicFrame>
    </p:spTree>
    <p:extLst>
      <p:ext uri="{BB962C8B-B14F-4D97-AF65-F5344CB8AC3E}">
        <p14:creationId xmlns:p14="http://schemas.microsoft.com/office/powerpoint/2010/main" val="1838218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dirty="0"/>
              <a:t>Fixed Income Market Update</a:t>
            </a:r>
            <a:endParaRPr lang="en-US" b="1" dirty="0"/>
          </a:p>
        </p:txBody>
      </p:sp>
      <p:sp>
        <p:nvSpPr>
          <p:cNvPr id="9" name="TextBox 8">
            <a:extLst>
              <a:ext uri="{FF2B5EF4-FFF2-40B4-BE49-F238E27FC236}">
                <a16:creationId xmlns:a16="http://schemas.microsoft.com/office/drawing/2014/main" id="{84346109-2222-4646-A29D-530057DE8999}"/>
              </a:ext>
            </a:extLst>
          </p:cNvPr>
          <p:cNvSpPr txBox="1"/>
          <p:nvPr/>
        </p:nvSpPr>
        <p:spPr>
          <a:xfrm>
            <a:off x="200024" y="805718"/>
            <a:ext cx="4272383" cy="877163"/>
          </a:xfrm>
          <a:prstGeom prst="rect">
            <a:avLst/>
          </a:prstGeom>
          <a:noFill/>
        </p:spPr>
        <p:txBody>
          <a:bodyPr wrap="square" rtlCol="0">
            <a:spAutoFit/>
          </a:bodyPr>
          <a:lstStyle/>
          <a:p>
            <a:r>
              <a:rPr lang="en-US" sz="1100" b="1" dirty="0">
                <a:solidFill>
                  <a:srgbClr val="002855"/>
                </a:solidFill>
                <a:latin typeface="Arial" panose="020B0604020202020204" pitchFamily="34" charset="0"/>
                <a:cs typeface="Arial" panose="020B0604020202020204" pitchFamily="34" charset="0"/>
              </a:rPr>
              <a:t>U.S. Treasury Yield Curve</a:t>
            </a:r>
          </a:p>
          <a:p>
            <a:r>
              <a:rPr lang="en-US" sz="1000" i="1" dirty="0">
                <a:effectLst/>
                <a:latin typeface="Arial" panose="020B0604020202020204" pitchFamily="34" charset="0"/>
                <a:ea typeface="Calibri" panose="020F0502020204030204" pitchFamily="34" charset="0"/>
                <a:cs typeface="Arial" panose="020B0604020202020204" pitchFamily="34" charset="0"/>
              </a:rPr>
              <a:t>The Fed raised its target rate by 25 basis points in July in its continued effort </a:t>
            </a:r>
            <a:r>
              <a:rPr lang="en-US" sz="1000" i="1" dirty="0">
                <a:latin typeface="Arial" panose="020B0604020202020204" pitchFamily="34" charset="0"/>
                <a:ea typeface="Calibri" panose="020F0502020204030204" pitchFamily="34" charset="0"/>
                <a:cs typeface="Arial" panose="020B0604020202020204" pitchFamily="34" charset="0"/>
              </a:rPr>
              <a:t>to </a:t>
            </a:r>
            <a:r>
              <a:rPr lang="en-US" sz="1000" i="1" dirty="0">
                <a:effectLst/>
                <a:latin typeface="Arial" panose="020B0604020202020204" pitchFamily="34" charset="0"/>
                <a:ea typeface="Calibri" panose="020F0502020204030204" pitchFamily="34" charset="0"/>
                <a:cs typeface="Arial" panose="020B0604020202020204" pitchFamily="34" charset="0"/>
              </a:rPr>
              <a:t>combat inflation in the U.S.. As such, rates rose across the curve; however, the market continues to digest economic data suggesting inflation </a:t>
            </a:r>
            <a:r>
              <a:rPr lang="en-US" sz="1000" i="1" dirty="0">
                <a:latin typeface="Arial" panose="020B0604020202020204" pitchFamily="34" charset="0"/>
                <a:ea typeface="Calibri" panose="020F0502020204030204" pitchFamily="34" charset="0"/>
                <a:cs typeface="Arial" panose="020B0604020202020204" pitchFamily="34" charset="0"/>
              </a:rPr>
              <a:t>may be poised</a:t>
            </a:r>
            <a:r>
              <a:rPr lang="en-US" sz="1000" i="1" dirty="0">
                <a:effectLst/>
                <a:latin typeface="Arial" panose="020B0604020202020204" pitchFamily="34" charset="0"/>
                <a:ea typeface="Calibri" panose="020F0502020204030204" pitchFamily="34" charset="0"/>
                <a:cs typeface="Arial" panose="020B0604020202020204" pitchFamily="34" charset="0"/>
              </a:rPr>
              <a:t> to </a:t>
            </a:r>
            <a:r>
              <a:rPr lang="en-US" sz="1000" i="1" dirty="0">
                <a:latin typeface="Arial" panose="020B0604020202020204" pitchFamily="34" charset="0"/>
                <a:ea typeface="Calibri" panose="020F0502020204030204" pitchFamily="34" charset="0"/>
                <a:cs typeface="Arial" panose="020B0604020202020204" pitchFamily="34" charset="0"/>
              </a:rPr>
              <a:t>further slow.</a:t>
            </a:r>
            <a:r>
              <a:rPr lang="en-US" sz="1000" i="1" dirty="0">
                <a:effectLst/>
                <a:latin typeface="Arial" panose="020B0604020202020204" pitchFamily="34" charset="0"/>
                <a:ea typeface="Calibri" panose="020F0502020204030204" pitchFamily="34" charset="0"/>
                <a:cs typeface="Arial" panose="020B0604020202020204" pitchFamily="34" charset="0"/>
              </a:rPr>
              <a:t> </a:t>
            </a:r>
            <a:endParaRPr lang="en-US" sz="1000" i="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EA8D7A8D-D129-43CB-B9EF-745E0610AB20}"/>
              </a:ext>
            </a:extLst>
          </p:cNvPr>
          <p:cNvSpPr txBox="1"/>
          <p:nvPr/>
        </p:nvSpPr>
        <p:spPr>
          <a:xfrm>
            <a:off x="4857015" y="805719"/>
            <a:ext cx="4168737" cy="723275"/>
          </a:xfrm>
          <a:prstGeom prst="rect">
            <a:avLst/>
          </a:prstGeom>
          <a:noFill/>
        </p:spPr>
        <p:txBody>
          <a:bodyPr wrap="square" rtlCol="0">
            <a:spAutoFit/>
          </a:bodyPr>
          <a:lstStyle/>
          <a:p>
            <a:r>
              <a:rPr lang="en-US" sz="1100" b="1" dirty="0">
                <a:solidFill>
                  <a:srgbClr val="002855"/>
                </a:solidFill>
                <a:latin typeface="Arial" panose="020B0604020202020204" pitchFamily="34" charset="0"/>
                <a:cs typeface="Arial" panose="020B0604020202020204" pitchFamily="34" charset="0"/>
              </a:rPr>
              <a:t>Index Performance Attribution (July 2023)</a:t>
            </a:r>
          </a:p>
          <a:p>
            <a:r>
              <a:rPr lang="en-US" sz="1000" i="1" dirty="0">
                <a:latin typeface="Arial" panose="020B0604020202020204" pitchFamily="34" charset="0"/>
                <a:cs typeface="Arial" panose="020B0604020202020204" pitchFamily="34" charset="0"/>
              </a:rPr>
              <a:t>An appetite for risk played out in the bond market as corporate high yield posted a positive return, supported by stronger than anticipated economic data. </a:t>
            </a:r>
          </a:p>
        </p:txBody>
      </p:sp>
      <p:sp>
        <p:nvSpPr>
          <p:cNvPr id="11" name="TextBox 10">
            <a:extLst>
              <a:ext uri="{FF2B5EF4-FFF2-40B4-BE49-F238E27FC236}">
                <a16:creationId xmlns:a16="http://schemas.microsoft.com/office/drawing/2014/main" id="{D9266FF7-90FD-4555-B97A-51463AAD6309}"/>
              </a:ext>
            </a:extLst>
          </p:cNvPr>
          <p:cNvSpPr txBox="1"/>
          <p:nvPr/>
        </p:nvSpPr>
        <p:spPr>
          <a:xfrm>
            <a:off x="200024" y="3714823"/>
            <a:ext cx="8825727" cy="569387"/>
          </a:xfrm>
          <a:prstGeom prst="rect">
            <a:avLst/>
          </a:prstGeom>
          <a:noFill/>
        </p:spPr>
        <p:txBody>
          <a:bodyPr wrap="square" rtlCol="0">
            <a:spAutoFit/>
          </a:bodyPr>
          <a:lstStyle/>
          <a:p>
            <a:r>
              <a:rPr lang="en-US" sz="1100" b="1" dirty="0">
                <a:solidFill>
                  <a:srgbClr val="002855"/>
                </a:solidFill>
                <a:latin typeface="Arial" panose="020B0604020202020204" pitchFamily="34" charset="0"/>
                <a:cs typeface="Arial" panose="020B0604020202020204" pitchFamily="34" charset="0"/>
              </a:rPr>
              <a:t>Credit Market Spreads – Trailing 5 Years</a:t>
            </a:r>
          </a:p>
          <a:p>
            <a:r>
              <a:rPr lang="en-US" sz="1000" i="1" dirty="0">
                <a:latin typeface="Arial" panose="020B0604020202020204" pitchFamily="34" charset="0"/>
                <a:cs typeface="Arial" panose="020B0604020202020204" pitchFamily="34" charset="0"/>
              </a:rPr>
              <a:t>Investment Grade and High Yield fixed income spreads ended the month tighter by 11 and 23 basis points, respectively, on strong fundamentals and below average supply. </a:t>
            </a:r>
          </a:p>
        </p:txBody>
      </p:sp>
      <p:sp>
        <p:nvSpPr>
          <p:cNvPr id="2" name="TextBox 1">
            <a:extLst>
              <a:ext uri="{FF2B5EF4-FFF2-40B4-BE49-F238E27FC236}">
                <a16:creationId xmlns:a16="http://schemas.microsoft.com/office/drawing/2014/main" id="{2E378EEE-7D30-948A-F58C-D97C4B07D431}"/>
              </a:ext>
            </a:extLst>
          </p:cNvPr>
          <p:cNvSpPr txBox="1"/>
          <p:nvPr/>
        </p:nvSpPr>
        <p:spPr>
          <a:xfrm>
            <a:off x="636983" y="5924565"/>
            <a:ext cx="7235559" cy="338554"/>
          </a:xfrm>
          <a:prstGeom prst="rect">
            <a:avLst/>
          </a:prstGeom>
          <a:noFill/>
        </p:spPr>
        <p:txBody>
          <a:bodyPr wrap="square">
            <a:spAutoFit/>
          </a:bodyPr>
          <a:lstStyle/>
          <a:p>
            <a:r>
              <a:rPr lang="en-US" sz="800" i="1" dirty="0">
                <a:solidFill>
                  <a:schemeClr val="tx2"/>
                </a:solidFill>
                <a:latin typeface="Arial" panose="020B0604020202020204" pitchFamily="34" charset="0"/>
                <a:cs typeface="Arial" panose="020B0604020202020204" pitchFamily="34" charset="0"/>
              </a:rPr>
              <a:t>See disclosures for list of indices representing each asset class. Past performance does not indicate future performance and there is a possibility of a loss. Indices cannot be invested in directly.</a:t>
            </a:r>
          </a:p>
        </p:txBody>
      </p:sp>
      <p:graphicFrame>
        <p:nvGraphicFramePr>
          <p:cNvPr id="15" name="Object 14">
            <a:extLst>
              <a:ext uri="{FF2B5EF4-FFF2-40B4-BE49-F238E27FC236}">
                <a16:creationId xmlns:a16="http://schemas.microsoft.com/office/drawing/2014/main" id="{64D84BFC-9CBF-3FD3-3EC0-A5C6EA6671FD}"/>
              </a:ext>
            </a:extLst>
          </p:cNvPr>
          <p:cNvGraphicFramePr>
            <a:graphicFrameLocks noChangeAspect="1"/>
          </p:cNvGraphicFramePr>
          <p:nvPr>
            <p:extLst>
              <p:ext uri="{D42A27DB-BD31-4B8C-83A1-F6EECF244321}">
                <p14:modId xmlns:p14="http://schemas.microsoft.com/office/powerpoint/2010/main" val="692658100"/>
              </p:ext>
            </p:extLst>
          </p:nvPr>
        </p:nvGraphicFramePr>
        <p:xfrm>
          <a:off x="307975" y="1707825"/>
          <a:ext cx="4144963" cy="1971725"/>
        </p:xfrm>
        <a:graphic>
          <a:graphicData uri="http://schemas.openxmlformats.org/presentationml/2006/ole">
            <mc:AlternateContent xmlns:mc="http://schemas.openxmlformats.org/markup-compatibility/2006">
              <mc:Choice xmlns:v="urn:schemas-microsoft-com:vml" Requires="v">
                <p:oleObj name="Macro-Enabled Worksheet" r:id="rId2" imgW="4483387" imgH="2591021" progId="Excel.SheetMacroEnabled.12">
                  <p:link updateAutomatic="1"/>
                </p:oleObj>
              </mc:Choice>
              <mc:Fallback>
                <p:oleObj name="Macro-Enabled Worksheet" r:id="rId2" imgW="4483387" imgH="2591021" progId="Excel.SheetMacroEnabled.12">
                  <p:link updateAutomatic="1"/>
                  <p:pic>
                    <p:nvPicPr>
                      <p:cNvPr id="0" name=""/>
                      <p:cNvPicPr/>
                      <p:nvPr/>
                    </p:nvPicPr>
                    <p:blipFill>
                      <a:blip r:embed="rId3"/>
                      <a:stretch>
                        <a:fillRect/>
                      </a:stretch>
                    </p:blipFill>
                    <p:spPr>
                      <a:xfrm>
                        <a:off x="307975" y="1707825"/>
                        <a:ext cx="4144963" cy="1971725"/>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CC1BFA3A-D858-AC80-B266-0552FFC0548B}"/>
              </a:ext>
            </a:extLst>
          </p:cNvPr>
          <p:cNvGraphicFramePr>
            <a:graphicFrameLocks noChangeAspect="1"/>
          </p:cNvGraphicFramePr>
          <p:nvPr>
            <p:extLst>
              <p:ext uri="{D42A27DB-BD31-4B8C-83A1-F6EECF244321}">
                <p14:modId xmlns:p14="http://schemas.microsoft.com/office/powerpoint/2010/main" val="1018548216"/>
              </p:ext>
            </p:extLst>
          </p:nvPr>
        </p:nvGraphicFramePr>
        <p:xfrm>
          <a:off x="159555" y="4283022"/>
          <a:ext cx="8625703" cy="1582357"/>
        </p:xfrm>
        <a:graphic>
          <a:graphicData uri="http://schemas.openxmlformats.org/presentationml/2006/ole">
            <mc:AlternateContent xmlns:mc="http://schemas.openxmlformats.org/markup-compatibility/2006">
              <mc:Choice xmlns:v="urn:schemas-microsoft-com:vml" Requires="v">
                <p:oleObj name="Macro-Enabled Worksheet" r:id="rId4" imgW="9779253" imgH="2228960" progId="Excel.SheetMacroEnabled.12">
                  <p:link updateAutomatic="1"/>
                </p:oleObj>
              </mc:Choice>
              <mc:Fallback>
                <p:oleObj name="Macro-Enabled Worksheet" r:id="rId4" imgW="9779253" imgH="2228960" progId="Excel.SheetMacroEnabled.12">
                  <p:link updateAutomatic="1"/>
                  <p:pic>
                    <p:nvPicPr>
                      <p:cNvPr id="0" name=""/>
                      <p:cNvPicPr/>
                      <p:nvPr/>
                    </p:nvPicPr>
                    <p:blipFill>
                      <a:blip r:embed="rId5"/>
                      <a:stretch>
                        <a:fillRect/>
                      </a:stretch>
                    </p:blipFill>
                    <p:spPr>
                      <a:xfrm>
                        <a:off x="159555" y="4283022"/>
                        <a:ext cx="8625703" cy="1582357"/>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0B02345E-9171-A7BE-774D-DFA1F8164502}"/>
              </a:ext>
            </a:extLst>
          </p:cNvPr>
          <p:cNvGraphicFramePr>
            <a:graphicFrameLocks noChangeAspect="1"/>
          </p:cNvGraphicFramePr>
          <p:nvPr>
            <p:extLst>
              <p:ext uri="{D42A27DB-BD31-4B8C-83A1-F6EECF244321}">
                <p14:modId xmlns:p14="http://schemas.microsoft.com/office/powerpoint/2010/main" val="3802674750"/>
              </p:ext>
            </p:extLst>
          </p:nvPr>
        </p:nvGraphicFramePr>
        <p:xfrm>
          <a:off x="4929188" y="1577650"/>
          <a:ext cx="4064000" cy="2088517"/>
        </p:xfrm>
        <a:graphic>
          <a:graphicData uri="http://schemas.openxmlformats.org/presentationml/2006/ole">
            <mc:AlternateContent xmlns:mc="http://schemas.openxmlformats.org/markup-compatibility/2006">
              <mc:Choice xmlns:v="urn:schemas-microsoft-com:vml" Requires="v">
                <p:oleObj name="Macro-Enabled Worksheet" r:id="rId6" imgW="4324391" imgH="2565482" progId="Excel.SheetMacroEnabled.12">
                  <p:link updateAutomatic="1"/>
                </p:oleObj>
              </mc:Choice>
              <mc:Fallback>
                <p:oleObj name="Macro-Enabled Worksheet" r:id="rId6" imgW="4324391" imgH="2565482" progId="Excel.SheetMacroEnabled.12">
                  <p:link updateAutomatic="1"/>
                  <p:pic>
                    <p:nvPicPr>
                      <p:cNvPr id="0" name=""/>
                      <p:cNvPicPr/>
                      <p:nvPr/>
                    </p:nvPicPr>
                    <p:blipFill>
                      <a:blip r:embed="rId7"/>
                      <a:stretch>
                        <a:fillRect/>
                      </a:stretch>
                    </p:blipFill>
                    <p:spPr>
                      <a:xfrm>
                        <a:off x="4929188" y="1577650"/>
                        <a:ext cx="4064000" cy="2088517"/>
                      </a:xfrm>
                      <a:prstGeom prst="rect">
                        <a:avLst/>
                      </a:prstGeom>
                    </p:spPr>
                  </p:pic>
                </p:oleObj>
              </mc:Fallback>
            </mc:AlternateContent>
          </a:graphicData>
        </a:graphic>
      </p:graphicFrame>
    </p:spTree>
    <p:extLst>
      <p:ext uri="{BB962C8B-B14F-4D97-AF65-F5344CB8AC3E}">
        <p14:creationId xmlns:p14="http://schemas.microsoft.com/office/powerpoint/2010/main" val="1571188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dirty="0"/>
              <a:t>Equity Market Update</a:t>
            </a:r>
            <a:endParaRPr lang="en-US" b="1" dirty="0"/>
          </a:p>
        </p:txBody>
      </p:sp>
      <p:sp>
        <p:nvSpPr>
          <p:cNvPr id="9" name="TextBox 8">
            <a:extLst>
              <a:ext uri="{FF2B5EF4-FFF2-40B4-BE49-F238E27FC236}">
                <a16:creationId xmlns:a16="http://schemas.microsoft.com/office/drawing/2014/main" id="{AE272866-E0D7-4F33-BC3C-C41DC94CC828}"/>
              </a:ext>
            </a:extLst>
          </p:cNvPr>
          <p:cNvSpPr txBox="1"/>
          <p:nvPr/>
        </p:nvSpPr>
        <p:spPr>
          <a:xfrm>
            <a:off x="231711" y="747858"/>
            <a:ext cx="4522804" cy="723275"/>
          </a:xfrm>
          <a:prstGeom prst="rect">
            <a:avLst/>
          </a:prstGeom>
          <a:noFill/>
        </p:spPr>
        <p:txBody>
          <a:bodyPr wrap="square" rtlCol="0">
            <a:spAutoFit/>
          </a:bodyPr>
          <a:lstStyle/>
          <a:p>
            <a:r>
              <a:rPr lang="en-US" sz="1100" b="1" dirty="0">
                <a:solidFill>
                  <a:srgbClr val="002855"/>
                </a:solidFill>
                <a:latin typeface="Arial" panose="020B0604020202020204" pitchFamily="34" charset="0"/>
                <a:cs typeface="Arial" panose="020B0604020202020204" pitchFamily="34" charset="0"/>
              </a:rPr>
              <a:t>Market Capitalization &amp; Style Performance (July 2023)</a:t>
            </a:r>
          </a:p>
          <a:p>
            <a:r>
              <a:rPr lang="en-US" sz="1000" i="1" dirty="0">
                <a:latin typeface="Arial" panose="020B0604020202020204" pitchFamily="34" charset="0"/>
                <a:cs typeface="Arial" panose="020B0604020202020204" pitchFamily="34" charset="0"/>
              </a:rPr>
              <a:t>Value stocks outpaced their growth counterparts in July. Meanwhile, small cap broadly outperformed large cap on easing inflation data and strong bank earnings. </a:t>
            </a:r>
          </a:p>
        </p:txBody>
      </p:sp>
      <p:sp>
        <p:nvSpPr>
          <p:cNvPr id="10" name="TextBox 9">
            <a:extLst>
              <a:ext uri="{FF2B5EF4-FFF2-40B4-BE49-F238E27FC236}">
                <a16:creationId xmlns:a16="http://schemas.microsoft.com/office/drawing/2014/main" id="{B82AD8BF-D3CD-42E6-848F-1BB7CE0BF1B7}"/>
              </a:ext>
            </a:extLst>
          </p:cNvPr>
          <p:cNvSpPr txBox="1"/>
          <p:nvPr/>
        </p:nvSpPr>
        <p:spPr>
          <a:xfrm>
            <a:off x="4889404" y="759080"/>
            <a:ext cx="4389484" cy="877163"/>
          </a:xfrm>
          <a:prstGeom prst="rect">
            <a:avLst/>
          </a:prstGeom>
          <a:noFill/>
        </p:spPr>
        <p:txBody>
          <a:bodyPr wrap="square" rtlCol="0">
            <a:spAutoFit/>
          </a:bodyPr>
          <a:lstStyle/>
          <a:p>
            <a:r>
              <a:rPr lang="en-US" sz="1100" b="1" dirty="0">
                <a:solidFill>
                  <a:srgbClr val="002855"/>
                </a:solidFill>
                <a:latin typeface="Arial" panose="020B0604020202020204" pitchFamily="34" charset="0"/>
                <a:cs typeface="Arial" panose="020B0604020202020204" pitchFamily="34" charset="0"/>
              </a:rPr>
              <a:t>U.S. Equities – Returns by Sector (July 2023)</a:t>
            </a:r>
          </a:p>
          <a:p>
            <a:r>
              <a:rPr lang="en-US" sz="1000" i="1" dirty="0">
                <a:latin typeface="Arial" panose="020B0604020202020204" pitchFamily="34" charset="0"/>
                <a:cs typeface="Arial" panose="020B0604020202020204" pitchFamily="34" charset="0"/>
              </a:rPr>
              <a:t>The US stock market rally began to broaden in the month of July as mega-cap tech stock results were a bit more mixed. Communication Services posted strong results on waning interest-rate fears. Energy stocks rallied on increasing commodity prices during the month. </a:t>
            </a:r>
          </a:p>
        </p:txBody>
      </p:sp>
      <p:sp>
        <p:nvSpPr>
          <p:cNvPr id="2" name="TextBox 1">
            <a:extLst>
              <a:ext uri="{FF2B5EF4-FFF2-40B4-BE49-F238E27FC236}">
                <a16:creationId xmlns:a16="http://schemas.microsoft.com/office/drawing/2014/main" id="{34E83062-C57F-37C4-91E2-521B7ED015E5}"/>
              </a:ext>
            </a:extLst>
          </p:cNvPr>
          <p:cNvSpPr txBox="1"/>
          <p:nvPr/>
        </p:nvSpPr>
        <p:spPr>
          <a:xfrm>
            <a:off x="326977" y="5931616"/>
            <a:ext cx="7235559" cy="338554"/>
          </a:xfrm>
          <a:prstGeom prst="rect">
            <a:avLst/>
          </a:prstGeom>
          <a:noFill/>
        </p:spPr>
        <p:txBody>
          <a:bodyPr wrap="square">
            <a:spAutoFit/>
          </a:bodyPr>
          <a:lstStyle/>
          <a:p>
            <a:r>
              <a:rPr lang="en-US" sz="800" i="1" dirty="0">
                <a:solidFill>
                  <a:schemeClr val="tx2"/>
                </a:solidFill>
                <a:latin typeface="Arial" panose="020B0604020202020204" pitchFamily="34" charset="0"/>
                <a:cs typeface="Arial" panose="020B0604020202020204" pitchFamily="34" charset="0"/>
              </a:rPr>
              <a:t>See disclosures for list of indices representing each asset class. Past performance does not indicate future performance and there is a possibility of a loss. Indices cannot be invested in directly.</a:t>
            </a:r>
          </a:p>
        </p:txBody>
      </p:sp>
      <p:graphicFrame>
        <p:nvGraphicFramePr>
          <p:cNvPr id="12" name="Object 11">
            <a:extLst>
              <a:ext uri="{FF2B5EF4-FFF2-40B4-BE49-F238E27FC236}">
                <a16:creationId xmlns:a16="http://schemas.microsoft.com/office/drawing/2014/main" id="{8C1BA611-AE5C-C8C1-6F90-38E36D30EEAB}"/>
              </a:ext>
            </a:extLst>
          </p:cNvPr>
          <p:cNvGraphicFramePr>
            <a:graphicFrameLocks noChangeAspect="1"/>
          </p:cNvGraphicFramePr>
          <p:nvPr>
            <p:extLst>
              <p:ext uri="{D42A27DB-BD31-4B8C-83A1-F6EECF244321}">
                <p14:modId xmlns:p14="http://schemas.microsoft.com/office/powerpoint/2010/main" val="2500372002"/>
              </p:ext>
            </p:extLst>
          </p:nvPr>
        </p:nvGraphicFramePr>
        <p:xfrm>
          <a:off x="326977" y="1745933"/>
          <a:ext cx="4349750" cy="4147873"/>
        </p:xfrm>
        <a:graphic>
          <a:graphicData uri="http://schemas.openxmlformats.org/presentationml/2006/ole">
            <mc:AlternateContent xmlns:mc="http://schemas.openxmlformats.org/markup-compatibility/2006">
              <mc:Choice xmlns:v="urn:schemas-microsoft-com:vml" Requires="v">
                <p:oleObj name="Macro-Enabled Worksheet" r:id="rId2" imgW="4349890" imgH="4337232" progId="Excel.SheetMacroEnabled.12">
                  <p:link updateAutomatic="1"/>
                </p:oleObj>
              </mc:Choice>
              <mc:Fallback>
                <p:oleObj name="Macro-Enabled Worksheet" r:id="rId2" imgW="4349890" imgH="4337232" progId="Excel.SheetMacroEnabled.12">
                  <p:link updateAutomatic="1"/>
                  <p:pic>
                    <p:nvPicPr>
                      <p:cNvPr id="0" name=""/>
                      <p:cNvPicPr/>
                      <p:nvPr/>
                    </p:nvPicPr>
                    <p:blipFill>
                      <a:blip r:embed="rId3"/>
                      <a:stretch>
                        <a:fillRect/>
                      </a:stretch>
                    </p:blipFill>
                    <p:spPr>
                      <a:xfrm>
                        <a:off x="326977" y="1745933"/>
                        <a:ext cx="4349750" cy="4147873"/>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71429578-3BF4-E6E5-81AC-0E392ADA4E07}"/>
              </a:ext>
            </a:extLst>
          </p:cNvPr>
          <p:cNvGraphicFramePr>
            <a:graphicFrameLocks noChangeAspect="1"/>
          </p:cNvGraphicFramePr>
          <p:nvPr>
            <p:extLst>
              <p:ext uri="{D42A27DB-BD31-4B8C-83A1-F6EECF244321}">
                <p14:modId xmlns:p14="http://schemas.microsoft.com/office/powerpoint/2010/main" val="162940001"/>
              </p:ext>
            </p:extLst>
          </p:nvPr>
        </p:nvGraphicFramePr>
        <p:xfrm>
          <a:off x="4838652" y="1639570"/>
          <a:ext cx="4337050" cy="4269333"/>
        </p:xfrm>
        <a:graphic>
          <a:graphicData uri="http://schemas.openxmlformats.org/presentationml/2006/ole">
            <mc:AlternateContent xmlns:mc="http://schemas.openxmlformats.org/markup-compatibility/2006">
              <mc:Choice xmlns:v="urn:schemas-microsoft-com:vml" Requires="v">
                <p:oleObj name="Macro-Enabled Worksheet" r:id="rId4" imgW="4336891" imgH="4463928" progId="Excel.SheetMacroEnabled.12">
                  <p:link updateAutomatic="1"/>
                </p:oleObj>
              </mc:Choice>
              <mc:Fallback>
                <p:oleObj name="Macro-Enabled Worksheet" r:id="rId4" imgW="4336891" imgH="4463928" progId="Excel.SheetMacroEnabled.12">
                  <p:link updateAutomatic="1"/>
                  <p:pic>
                    <p:nvPicPr>
                      <p:cNvPr id="0" name=""/>
                      <p:cNvPicPr/>
                      <p:nvPr/>
                    </p:nvPicPr>
                    <p:blipFill>
                      <a:blip r:embed="rId5"/>
                      <a:stretch>
                        <a:fillRect/>
                      </a:stretch>
                    </p:blipFill>
                    <p:spPr>
                      <a:xfrm>
                        <a:off x="4838652" y="1639570"/>
                        <a:ext cx="4337050" cy="4269333"/>
                      </a:xfrm>
                      <a:prstGeom prst="rect">
                        <a:avLst/>
                      </a:prstGeom>
                    </p:spPr>
                  </p:pic>
                </p:oleObj>
              </mc:Fallback>
            </mc:AlternateContent>
          </a:graphicData>
        </a:graphic>
      </p:graphicFrame>
    </p:spTree>
    <p:extLst>
      <p:ext uri="{BB962C8B-B14F-4D97-AF65-F5344CB8AC3E}">
        <p14:creationId xmlns:p14="http://schemas.microsoft.com/office/powerpoint/2010/main" val="19438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dirty="0"/>
              <a:t>Real Asset Market Update</a:t>
            </a:r>
            <a:endParaRPr lang="en-US" b="1" dirty="0"/>
          </a:p>
        </p:txBody>
      </p:sp>
      <p:sp>
        <p:nvSpPr>
          <p:cNvPr id="12" name="TextBox 11">
            <a:extLst>
              <a:ext uri="{FF2B5EF4-FFF2-40B4-BE49-F238E27FC236}">
                <a16:creationId xmlns:a16="http://schemas.microsoft.com/office/drawing/2014/main" id="{89004417-04EF-4650-B1E0-9F73DD1EE119}"/>
              </a:ext>
            </a:extLst>
          </p:cNvPr>
          <p:cNvSpPr txBox="1"/>
          <p:nvPr/>
        </p:nvSpPr>
        <p:spPr>
          <a:xfrm>
            <a:off x="104958" y="794075"/>
            <a:ext cx="4467041" cy="723275"/>
          </a:xfrm>
          <a:prstGeom prst="rect">
            <a:avLst/>
          </a:prstGeom>
          <a:noFill/>
        </p:spPr>
        <p:txBody>
          <a:bodyPr wrap="square" rtlCol="0">
            <a:spAutoFit/>
          </a:bodyPr>
          <a:lstStyle/>
          <a:p>
            <a:r>
              <a:rPr lang="en-US" sz="1100" b="1" dirty="0">
                <a:solidFill>
                  <a:srgbClr val="002855"/>
                </a:solidFill>
                <a:latin typeface="Arial" panose="020B0604020202020204" pitchFamily="34" charset="0"/>
                <a:cs typeface="Arial" panose="020B0604020202020204" pitchFamily="34" charset="0"/>
              </a:rPr>
              <a:t>Real Assets Performance (July 2023)</a:t>
            </a:r>
          </a:p>
          <a:p>
            <a:r>
              <a:rPr lang="en-US" sz="1000" i="1" dirty="0">
                <a:latin typeface="Arial" panose="020B0604020202020204" pitchFamily="34" charset="0"/>
                <a:cs typeface="Arial" panose="020B0604020202020204" pitchFamily="34" charset="0"/>
              </a:rPr>
              <a:t>Commodities, overall, were strongly positive in July. Rising prices, notably oil &amp; gas, boosted the energy sector higher. Metals rose on advancing Nickel and Silver prices. Soft commodities contributed to Agriculture’s gains. </a:t>
            </a:r>
          </a:p>
        </p:txBody>
      </p:sp>
      <p:sp>
        <p:nvSpPr>
          <p:cNvPr id="13" name="TextBox 12">
            <a:extLst>
              <a:ext uri="{FF2B5EF4-FFF2-40B4-BE49-F238E27FC236}">
                <a16:creationId xmlns:a16="http://schemas.microsoft.com/office/drawing/2014/main" id="{F6CB632A-073E-4085-8452-0AD36595639E}"/>
              </a:ext>
            </a:extLst>
          </p:cNvPr>
          <p:cNvSpPr txBox="1"/>
          <p:nvPr/>
        </p:nvSpPr>
        <p:spPr>
          <a:xfrm>
            <a:off x="4803150" y="793723"/>
            <a:ext cx="4235891" cy="723275"/>
          </a:xfrm>
          <a:prstGeom prst="rect">
            <a:avLst/>
          </a:prstGeom>
          <a:noFill/>
        </p:spPr>
        <p:txBody>
          <a:bodyPr wrap="square" rtlCol="0">
            <a:spAutoFit/>
          </a:bodyPr>
          <a:lstStyle/>
          <a:p>
            <a:r>
              <a:rPr lang="en-US" sz="1100" b="1" dirty="0">
                <a:solidFill>
                  <a:srgbClr val="002855"/>
                </a:solidFill>
                <a:latin typeface="Arial" panose="020B0604020202020204" pitchFamily="34" charset="0"/>
                <a:cs typeface="Arial" panose="020B0604020202020204" pitchFamily="34" charset="0"/>
              </a:rPr>
              <a:t>REIT Sector Performance (July 2023)</a:t>
            </a:r>
          </a:p>
          <a:p>
            <a:r>
              <a:rPr lang="en-US" sz="1000" i="1" dirty="0">
                <a:latin typeface="Arial" panose="020B0604020202020204" pitchFamily="34" charset="0"/>
                <a:cs typeface="Arial" panose="020B0604020202020204" pitchFamily="34" charset="0"/>
              </a:rPr>
              <a:t>REIT sectors broadly rose during July. The Office segment rebounded off its prior lows, particularly within NYC as a significant pick </a:t>
            </a:r>
            <a:r>
              <a:rPr lang="en-US" sz="1000" i="1">
                <a:latin typeface="Arial" panose="020B0604020202020204" pitchFamily="34" charset="0"/>
                <a:cs typeface="Arial" panose="020B0604020202020204" pitchFamily="34" charset="0"/>
              </a:rPr>
              <a:t>up in transactions </a:t>
            </a:r>
            <a:r>
              <a:rPr lang="en-US" sz="1000" i="1" dirty="0">
                <a:latin typeface="Arial" panose="020B0604020202020204" pitchFamily="34" charset="0"/>
                <a:cs typeface="Arial" panose="020B0604020202020204" pitchFamily="34" charset="0"/>
              </a:rPr>
              <a:t>improved sentiment alongside positive leasing growth. </a:t>
            </a:r>
          </a:p>
        </p:txBody>
      </p:sp>
      <p:sp>
        <p:nvSpPr>
          <p:cNvPr id="7" name="TextBox 6">
            <a:extLst>
              <a:ext uri="{FF2B5EF4-FFF2-40B4-BE49-F238E27FC236}">
                <a16:creationId xmlns:a16="http://schemas.microsoft.com/office/drawing/2014/main" id="{C1CA848F-6D06-6B52-D1C8-3004C3906A6F}"/>
              </a:ext>
            </a:extLst>
          </p:cNvPr>
          <p:cNvSpPr txBox="1"/>
          <p:nvPr/>
        </p:nvSpPr>
        <p:spPr>
          <a:xfrm>
            <a:off x="465270" y="5894648"/>
            <a:ext cx="7235559" cy="338554"/>
          </a:xfrm>
          <a:prstGeom prst="rect">
            <a:avLst/>
          </a:prstGeom>
          <a:noFill/>
        </p:spPr>
        <p:txBody>
          <a:bodyPr wrap="square">
            <a:spAutoFit/>
          </a:bodyPr>
          <a:lstStyle/>
          <a:p>
            <a:r>
              <a:rPr lang="en-US" sz="800" i="1" dirty="0">
                <a:solidFill>
                  <a:schemeClr val="tx2"/>
                </a:solidFill>
                <a:latin typeface="Arial" panose="020B0604020202020204" pitchFamily="34" charset="0"/>
                <a:cs typeface="Arial" panose="020B0604020202020204" pitchFamily="34" charset="0"/>
              </a:rPr>
              <a:t>See disclosures for list of indices representing each asset class. Past performance does not indicate future performance and there is a possibility of a loss. Indices cannot be invested in directly.</a:t>
            </a:r>
          </a:p>
        </p:txBody>
      </p:sp>
      <p:graphicFrame>
        <p:nvGraphicFramePr>
          <p:cNvPr id="8" name="Object 7">
            <a:extLst>
              <a:ext uri="{FF2B5EF4-FFF2-40B4-BE49-F238E27FC236}">
                <a16:creationId xmlns:a16="http://schemas.microsoft.com/office/drawing/2014/main" id="{49CEAF60-D007-A23D-4A32-E71CCD296C5B}"/>
              </a:ext>
            </a:extLst>
          </p:cNvPr>
          <p:cNvGraphicFramePr>
            <a:graphicFrameLocks noChangeAspect="1"/>
          </p:cNvGraphicFramePr>
          <p:nvPr>
            <p:extLst>
              <p:ext uri="{D42A27DB-BD31-4B8C-83A1-F6EECF244321}">
                <p14:modId xmlns:p14="http://schemas.microsoft.com/office/powerpoint/2010/main" val="1370524155"/>
              </p:ext>
            </p:extLst>
          </p:nvPr>
        </p:nvGraphicFramePr>
        <p:xfrm>
          <a:off x="406400" y="1826363"/>
          <a:ext cx="3676650" cy="3961632"/>
        </p:xfrm>
        <a:graphic>
          <a:graphicData uri="http://schemas.openxmlformats.org/presentationml/2006/ole">
            <mc:AlternateContent xmlns:mc="http://schemas.openxmlformats.org/markup-compatibility/2006">
              <mc:Choice xmlns:v="urn:schemas-microsoft-com:vml" Requires="v">
                <p:oleObj name="Macro-Enabled Worksheet" r:id="rId2" imgW="3676907" imgH="4229064" progId="Excel.SheetMacroEnabled.12">
                  <p:link updateAutomatic="1"/>
                </p:oleObj>
              </mc:Choice>
              <mc:Fallback>
                <p:oleObj name="Macro-Enabled Worksheet" r:id="rId2" imgW="3676907" imgH="4229064" progId="Excel.SheetMacroEnabled.12">
                  <p:link updateAutomatic="1"/>
                  <p:pic>
                    <p:nvPicPr>
                      <p:cNvPr id="0" name=""/>
                      <p:cNvPicPr/>
                      <p:nvPr/>
                    </p:nvPicPr>
                    <p:blipFill>
                      <a:blip r:embed="rId3"/>
                      <a:stretch>
                        <a:fillRect/>
                      </a:stretch>
                    </p:blipFill>
                    <p:spPr>
                      <a:xfrm>
                        <a:off x="406400" y="1826363"/>
                        <a:ext cx="3676650" cy="3961632"/>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199C206D-7194-7489-1FEA-83249E91571E}"/>
              </a:ext>
            </a:extLst>
          </p:cNvPr>
          <p:cNvGraphicFramePr>
            <a:graphicFrameLocks noChangeAspect="1"/>
          </p:cNvGraphicFramePr>
          <p:nvPr>
            <p:extLst>
              <p:ext uri="{D42A27DB-BD31-4B8C-83A1-F6EECF244321}">
                <p14:modId xmlns:p14="http://schemas.microsoft.com/office/powerpoint/2010/main" val="1238640924"/>
              </p:ext>
            </p:extLst>
          </p:nvPr>
        </p:nvGraphicFramePr>
        <p:xfrm>
          <a:off x="5045075" y="1758100"/>
          <a:ext cx="3670300" cy="4027064"/>
        </p:xfrm>
        <a:graphic>
          <a:graphicData uri="http://schemas.openxmlformats.org/presentationml/2006/ole">
            <mc:AlternateContent xmlns:mc="http://schemas.openxmlformats.org/markup-compatibility/2006">
              <mc:Choice xmlns:v="urn:schemas-microsoft-com:vml" Requires="v">
                <p:oleObj name="Macro-Enabled Worksheet" r:id="rId4" imgW="3670407" imgH="4299173" progId="Excel.SheetMacroEnabled.12">
                  <p:link updateAutomatic="1"/>
                </p:oleObj>
              </mc:Choice>
              <mc:Fallback>
                <p:oleObj name="Macro-Enabled Worksheet" r:id="rId4" imgW="3670407" imgH="4299173" progId="Excel.SheetMacroEnabled.12">
                  <p:link updateAutomatic="1"/>
                  <p:pic>
                    <p:nvPicPr>
                      <p:cNvPr id="0" name=""/>
                      <p:cNvPicPr/>
                      <p:nvPr/>
                    </p:nvPicPr>
                    <p:blipFill>
                      <a:blip r:embed="rId5"/>
                      <a:stretch>
                        <a:fillRect/>
                      </a:stretch>
                    </p:blipFill>
                    <p:spPr>
                      <a:xfrm>
                        <a:off x="5045075" y="1758100"/>
                        <a:ext cx="3670300" cy="4027064"/>
                      </a:xfrm>
                      <a:prstGeom prst="rect">
                        <a:avLst/>
                      </a:prstGeom>
                    </p:spPr>
                  </p:pic>
                </p:oleObj>
              </mc:Fallback>
            </mc:AlternateContent>
          </a:graphicData>
        </a:graphic>
      </p:graphicFrame>
    </p:spTree>
    <p:extLst>
      <p:ext uri="{BB962C8B-B14F-4D97-AF65-F5344CB8AC3E}">
        <p14:creationId xmlns:p14="http://schemas.microsoft.com/office/powerpoint/2010/main" val="475395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dirty="0"/>
              <a:t>Financial Markets Performance</a:t>
            </a:r>
            <a:endParaRPr lang="en-US" b="1" dirty="0"/>
          </a:p>
        </p:txBody>
      </p:sp>
      <p:sp>
        <p:nvSpPr>
          <p:cNvPr id="3" name="TextBox 2">
            <a:extLst>
              <a:ext uri="{FF2B5EF4-FFF2-40B4-BE49-F238E27FC236}">
                <a16:creationId xmlns:a16="http://schemas.microsoft.com/office/drawing/2014/main" id="{CA327782-7049-EF57-BFE0-BDEB1D4CBB24}"/>
              </a:ext>
            </a:extLst>
          </p:cNvPr>
          <p:cNvSpPr txBox="1"/>
          <p:nvPr/>
        </p:nvSpPr>
        <p:spPr>
          <a:xfrm>
            <a:off x="448570" y="5832028"/>
            <a:ext cx="7235559" cy="338554"/>
          </a:xfrm>
          <a:prstGeom prst="rect">
            <a:avLst/>
          </a:prstGeom>
          <a:noFill/>
        </p:spPr>
        <p:txBody>
          <a:bodyPr wrap="square">
            <a:spAutoFit/>
          </a:bodyPr>
          <a:lstStyle/>
          <a:p>
            <a:r>
              <a:rPr lang="en-US" sz="800" i="1" dirty="0">
                <a:solidFill>
                  <a:schemeClr val="tx2"/>
                </a:solidFill>
                <a:latin typeface="Arial" panose="020B0604020202020204" pitchFamily="34" charset="0"/>
                <a:cs typeface="Arial" panose="020B0604020202020204" pitchFamily="34" charset="0"/>
              </a:rPr>
              <a:t>See disclosures for list of indices representing each asset class. Past performance does not indicate future performance and there is a possibility of a loss. Indices cannot be invested in directly.</a:t>
            </a:r>
          </a:p>
        </p:txBody>
      </p:sp>
      <p:graphicFrame>
        <p:nvGraphicFramePr>
          <p:cNvPr id="9" name="Object 8">
            <a:extLst>
              <a:ext uri="{FF2B5EF4-FFF2-40B4-BE49-F238E27FC236}">
                <a16:creationId xmlns:a16="http://schemas.microsoft.com/office/drawing/2014/main" id="{4CA2B58E-80FA-D346-08B6-DEBE23402504}"/>
              </a:ext>
            </a:extLst>
          </p:cNvPr>
          <p:cNvGraphicFramePr>
            <a:graphicFrameLocks noChangeAspect="1"/>
          </p:cNvGraphicFramePr>
          <p:nvPr>
            <p:extLst>
              <p:ext uri="{D42A27DB-BD31-4B8C-83A1-F6EECF244321}">
                <p14:modId xmlns:p14="http://schemas.microsoft.com/office/powerpoint/2010/main" val="3990342818"/>
              </p:ext>
            </p:extLst>
          </p:nvPr>
        </p:nvGraphicFramePr>
        <p:xfrm>
          <a:off x="621679" y="849548"/>
          <a:ext cx="7900642" cy="4953723"/>
        </p:xfrm>
        <a:graphic>
          <a:graphicData uri="http://schemas.openxmlformats.org/presentationml/2006/ole">
            <mc:AlternateContent xmlns:mc="http://schemas.openxmlformats.org/markup-compatibility/2006">
              <mc:Choice xmlns:v="urn:schemas-microsoft-com:vml" Requires="v">
                <p:oleObj name="Macro-Enabled Worksheet" r:id="rId2" imgW="16376587" imgH="10699607" progId="Excel.SheetMacroEnabled.12">
                  <p:link updateAutomatic="1"/>
                </p:oleObj>
              </mc:Choice>
              <mc:Fallback>
                <p:oleObj name="Macro-Enabled Worksheet" r:id="rId2" imgW="16376587" imgH="10699607" progId="Excel.SheetMacroEnabled.12">
                  <p:link updateAutomatic="1"/>
                  <p:pic>
                    <p:nvPicPr>
                      <p:cNvPr id="0" name=""/>
                      <p:cNvPicPr/>
                      <p:nvPr/>
                    </p:nvPicPr>
                    <p:blipFill>
                      <a:blip r:embed="rId3"/>
                      <a:stretch>
                        <a:fillRect/>
                      </a:stretch>
                    </p:blipFill>
                    <p:spPr>
                      <a:xfrm>
                        <a:off x="621679" y="849548"/>
                        <a:ext cx="7900642" cy="4953723"/>
                      </a:xfrm>
                      <a:prstGeom prst="rect">
                        <a:avLst/>
                      </a:prstGeom>
                    </p:spPr>
                  </p:pic>
                </p:oleObj>
              </mc:Fallback>
            </mc:AlternateContent>
          </a:graphicData>
        </a:graphic>
      </p:graphicFrame>
    </p:spTree>
    <p:extLst>
      <p:ext uri="{BB962C8B-B14F-4D97-AF65-F5344CB8AC3E}">
        <p14:creationId xmlns:p14="http://schemas.microsoft.com/office/powerpoint/2010/main" val="1984498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dirty="0"/>
              <a:t>Disclosures and Definitions</a:t>
            </a:r>
            <a:endParaRPr lang="en-US" b="1" dirty="0"/>
          </a:p>
        </p:txBody>
      </p:sp>
      <p:sp>
        <p:nvSpPr>
          <p:cNvPr id="7" name="Content Placeholder 6">
            <a:extLst>
              <a:ext uri="{FF2B5EF4-FFF2-40B4-BE49-F238E27FC236}">
                <a16:creationId xmlns:a16="http://schemas.microsoft.com/office/drawing/2014/main" id="{F77D61FC-6DD6-44AF-8FDA-494E4C990463}"/>
              </a:ext>
            </a:extLst>
          </p:cNvPr>
          <p:cNvSpPr>
            <a:spLocks noGrp="1"/>
          </p:cNvSpPr>
          <p:nvPr>
            <p:ph idx="1"/>
          </p:nvPr>
        </p:nvSpPr>
        <p:spPr>
          <a:xfrm>
            <a:off x="510589" y="802498"/>
            <a:ext cx="7886700" cy="5092178"/>
          </a:xfrm>
        </p:spPr>
        <p:txBody>
          <a:bodyPr>
            <a:noAutofit/>
          </a:bodyPr>
          <a:lstStyle/>
          <a:p>
            <a:pPr marL="0" indent="0" algn="just">
              <a:buNone/>
            </a:pPr>
            <a:r>
              <a:rPr lang="en-US" sz="800" dirty="0">
                <a:solidFill>
                  <a:prstClr val="black"/>
                </a:solidFill>
                <a:ea typeface="ＭＳ Ｐゴシック" pitchFamily="1" charset="-128"/>
              </a:rPr>
              <a:t>This report is intended for the exclusive use of clients or prospective clients MPS LORIA Financial Planners, LLC. The information contained herein is confidential and the dissemination or distribution to any other person without the prior approval of MPS LORIA is strictly prohibited. Information has been obtained from sources believed to be reliable, though not independently verified. Any forecasts are hypothetical and represent future expectations and not actual return volatilities and correlations will differ from forecasts. This report does not represent a specific investment recommendation. The opinions and analysis expressed herein are based on MPS LORIA and </a:t>
            </a:r>
            <a:r>
              <a:rPr lang="en-US" sz="800" dirty="0" err="1">
                <a:solidFill>
                  <a:prstClr val="black"/>
                </a:solidFill>
                <a:ea typeface="ＭＳ Ｐゴシック" pitchFamily="1" charset="-128"/>
              </a:rPr>
              <a:t>Fiducient</a:t>
            </a:r>
            <a:r>
              <a:rPr lang="en-US" sz="800" dirty="0">
                <a:solidFill>
                  <a:prstClr val="black"/>
                </a:solidFill>
                <a:ea typeface="ＭＳ Ｐゴシック" pitchFamily="1" charset="-128"/>
              </a:rPr>
              <a:t> Advisors’ research and professional experience and are expressed as of the date of this report. Please consult with your advisor, attorney and accountant, as appropriate, regarding specific advice. Past performance does not indicate future performance and there is risk of loss.</a:t>
            </a:r>
          </a:p>
          <a:p>
            <a:pPr marL="0" indent="0" algn="just" defTabSz="914400" eaLnBrk="0" fontAlgn="base" hangingPunct="0">
              <a:lnSpc>
                <a:spcPct val="100000"/>
              </a:lnSpc>
              <a:spcBef>
                <a:spcPct val="0"/>
              </a:spcBef>
              <a:spcAft>
                <a:spcPct val="0"/>
              </a:spcAft>
              <a:buNone/>
            </a:pPr>
            <a:endParaRPr lang="en-US" sz="800" dirty="0">
              <a:solidFill>
                <a:prstClr val="black"/>
              </a:solidFill>
              <a:ea typeface="ＭＳ Ｐゴシック" pitchFamily="1" charset="-128"/>
            </a:endParaRP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When referencing asset class returns or statistics, the following indices are used to represent those asset classes, unless otherwise noted. Each index is unmanaged, and investors can not actually invest directly into an index: </a:t>
            </a:r>
          </a:p>
          <a:p>
            <a:pPr marL="0" indent="0" algn="just"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TIPS:  Bloomberg Global Inflation-Linked: U.S. TIPS Total Return Index Unhedged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Municipals 5-Year:  Bloomberg Municipal Bond 5 Year (4-6) Total Return Index Unhedged USD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Core Bond:  Bloomberg US Aggregate Total Return Index USD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High Yield Municipals:  Bloomberg Muni High Yield Total Return Index Value Unhedged USD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High Yield:  Bloomberg US Corporate High Yield Total Return Index USD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Long Duration: Bloomberg US Aggregate Government &amp; Credit - Long</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Foreign Bond:  Bloomberg Global Aggregate ex-USD Total Return Index Value USD (50/50 blend of hedged and unhedged)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Real Assets: S&amp;P Real Assets</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Large Cap:  Russell 1000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Small Cap :  Russell 2000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International Developed:  MSCI EAFE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Emerging Markets:  MSCI Emerging Markets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Equity REITs: FTSE Nareit Equity REITs Total Return Index USD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Commodities:  Bloomberg Commodity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Hedge Funds:  Hedge Fund Research HFRI Fund of Funds Composite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Foreign Bond: Bloomberg Global Aggregate x USD Total Return Unhedged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Core Bond: Bloomberg U.S. Aggregate Total Return Index USD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High Yield: Bloomberg US Corporate High Yield Total Return Index USD</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MBS: Bloomberg U.S. MBS (30Y)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All Cap: Russell 3000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Large Cap: Russell 1000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Small Cap: Russell 2000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Value: Russell 3000 Value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US Growth: Russell 3000 Growth Total Return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International Developed All Cap: MSCI EAFE IMI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International Developed Large Cap: MSCI EAFE Large Cap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International Developed Small Cap: MSCI EAFE Small Cap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International Developed Value: MSCI EAFE Value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International Developed Growth: MSCI EAFE Growth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Emerging Markets All Cap: MSCI Emerging Markets IMI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Emerging Markets Large Cap: MSCI Emerging Markets Large Cap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Emerging Markets Small Cap: MSCI Emerging Markets Small Cap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Emerging Markets Value: MSCI Emerging Markets Value Net Total Return USD Index</a:t>
            </a:r>
          </a:p>
          <a:p>
            <a:pPr marL="0" indent="0" algn="just" defTabSz="914400" eaLnBrk="0" fontAlgn="base" hangingPunct="0">
              <a:lnSpc>
                <a:spcPct val="100000"/>
              </a:lnSpc>
              <a:spcBef>
                <a:spcPct val="0"/>
              </a:spcBef>
              <a:spcAft>
                <a:spcPct val="0"/>
              </a:spcAft>
              <a:buNone/>
            </a:pPr>
            <a:r>
              <a:rPr lang="en-US" sz="800" dirty="0">
                <a:solidFill>
                  <a:prstClr val="black"/>
                </a:solidFill>
                <a:latin typeface="Arial" panose="020B0604020202020204" pitchFamily="34" charset="0"/>
                <a:ea typeface="ＭＳ Ｐゴシック" pitchFamily="1" charset="-128"/>
                <a:cs typeface="Arial" panose="020B0604020202020204" pitchFamily="34" charset="0"/>
              </a:rPr>
              <a:t>Emerging Markets Growth: MSCI Emerging Markets Growth Net Total Return USD Index</a:t>
            </a:r>
            <a:endParaRPr lang="en-US" sz="800" dirty="0"/>
          </a:p>
        </p:txBody>
      </p:sp>
    </p:spTree>
    <p:extLst>
      <p:ext uri="{BB962C8B-B14F-4D97-AF65-F5344CB8AC3E}">
        <p14:creationId xmlns:p14="http://schemas.microsoft.com/office/powerpoint/2010/main" val="1046693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dirty="0"/>
              <a:t>Material Risks &amp; Limitations</a:t>
            </a:r>
            <a:endParaRPr lang="en-US" b="1" dirty="0"/>
          </a:p>
        </p:txBody>
      </p:sp>
      <p:sp>
        <p:nvSpPr>
          <p:cNvPr id="7" name="Content Placeholder 6">
            <a:extLst>
              <a:ext uri="{FF2B5EF4-FFF2-40B4-BE49-F238E27FC236}">
                <a16:creationId xmlns:a16="http://schemas.microsoft.com/office/drawing/2014/main" id="{F77D61FC-6DD6-44AF-8FDA-494E4C990463}"/>
              </a:ext>
            </a:extLst>
          </p:cNvPr>
          <p:cNvSpPr>
            <a:spLocks noGrp="1"/>
          </p:cNvSpPr>
          <p:nvPr>
            <p:ph idx="1"/>
          </p:nvPr>
        </p:nvSpPr>
        <p:spPr>
          <a:xfrm>
            <a:off x="311413" y="1084785"/>
            <a:ext cx="7886700" cy="5092178"/>
          </a:xfrm>
        </p:spPr>
        <p:txBody>
          <a:bodyPr>
            <a:noAutofit/>
          </a:bodyPr>
          <a:lstStyle/>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Fixed Income </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securities are subject to interest rate risks, the risk of default and liquidity risk. U.S. investors exposed to non-U.S. fixed income may also be subject to currency risk and fluctuations. </a:t>
            </a:r>
          </a:p>
          <a:p>
            <a:pPr marL="0" indent="0"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Cash</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 may be subject to the loss of principal and over longer period of time may lose purchasing power due to inflation.   </a:t>
            </a:r>
          </a:p>
          <a:p>
            <a:pPr marL="0" indent="0"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Domestic Equity</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 can be volatile. The rise or fall in prices take place for a number of reasons including, but not limited to changes to underlying company conditions, sector or industry factors, or other macro events. These may happen quickly and unpredictably. </a:t>
            </a:r>
          </a:p>
          <a:p>
            <a:pPr marL="0" indent="0"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International Equity </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can be volatile. The rise or fall in prices take place for a number of reasons including, but not limited to changes to underlying company conditions, sector or industry impacts, or other macro events. These may happen quickly and unpredictably. International equity allocations may also be impact by currency and/or country specific risks which may result in lower liquidity in some markets. </a:t>
            </a:r>
          </a:p>
          <a:p>
            <a:pPr marL="0" indent="0"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Real Assets </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can be volatile and may include asset segments that may have greater volatility than investment in traditional equity securities. Such volatility could be influenced by a myriad of factors including, but not limited to overall market volatility, changes in interest rates, political and regulatory developments, or other exogenous events like weather or natural disaster. </a:t>
            </a:r>
          </a:p>
          <a:p>
            <a:pPr marL="0" indent="0"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Private Equity </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involves higher risk and is suitable only for sophisticated investors. Along with traditional equity market risks, private equity investments are also subject to higher fees, lower liquidity and the potential for leverage that may amplify volatility and/or the potential loss of capital. </a:t>
            </a:r>
          </a:p>
          <a:p>
            <a:pPr marL="0" indent="0"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Private Credit </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involves higher risk and is suitable only for sophisticated investors. These assets are subject to interest rate risks, the risk of default and limited liquidity. U.S. investors exposed to non-U.S. private credit may also be subject to currency risk and fluctuations. </a:t>
            </a:r>
          </a:p>
          <a:p>
            <a:pPr marL="0" indent="0"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Private Real Estate</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 involves higher risk and is suitable only for sophisticated investors. Real estate assets can be volatile and may include unique risks to the asset class like leverage and/or industry, sector or geographical concentration. Declines in real estate value may take place for a number of reasons including, but are not limited to economic conditions, change in condition of the underlying property or defaults by the borrow. </a:t>
            </a:r>
          </a:p>
          <a:p>
            <a:pPr marL="0" indent="0" defTabSz="914400" eaLnBrk="0" fontAlgn="base" hangingPunct="0">
              <a:lnSpc>
                <a:spcPct val="100000"/>
              </a:lnSpc>
              <a:spcBef>
                <a:spcPct val="0"/>
              </a:spcBef>
              <a:spcAft>
                <a:spcPct val="0"/>
              </a:spcAft>
              <a:buNone/>
            </a:pPr>
            <a:endParaRPr lang="en-US" sz="800" dirty="0">
              <a:solidFill>
                <a:prstClr val="black"/>
              </a:solidFill>
              <a:latin typeface="Arial" panose="020B0604020202020204" pitchFamily="34" charset="0"/>
              <a:ea typeface="ＭＳ Ｐゴシック" pitchFamily="1" charset="-128"/>
              <a:cs typeface="Arial" panose="020B0604020202020204" pitchFamily="34" charset="0"/>
            </a:endParaRPr>
          </a:p>
          <a:p>
            <a:pPr marL="0" indent="0" defTabSz="914400" eaLnBrk="0" fontAlgn="base" hangingPunct="0">
              <a:lnSpc>
                <a:spcPct val="100000"/>
              </a:lnSpc>
              <a:spcBef>
                <a:spcPct val="0"/>
              </a:spcBef>
              <a:spcAft>
                <a:spcPct val="0"/>
              </a:spcAft>
              <a:buNone/>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Marketable Alternatives</a:t>
            </a:r>
            <a:r>
              <a:rPr lang="en-US" sz="800" dirty="0">
                <a:solidFill>
                  <a:prstClr val="black"/>
                </a:solidFill>
                <a:latin typeface="Arial" panose="020B0604020202020204" pitchFamily="34" charset="0"/>
                <a:ea typeface="ＭＳ Ｐゴシック" pitchFamily="1" charset="-128"/>
                <a:cs typeface="Arial" panose="020B0604020202020204" pitchFamily="34" charset="0"/>
              </a:rPr>
              <a:t> involves higher risk and is suitable only for sophisticated investors. Along with traditional market risks, marketable alternatives are also subject to higher fees, lower liquidity and the potential for leverage that may amplify volatility or the potential for loss of capital. Additionally, short selling involved certain risks including, but not limited to additional costs, and the potential for unlimited loss on certain short sale positions. </a:t>
            </a:r>
          </a:p>
          <a:p>
            <a:pPr marL="0" indent="0" defTabSz="914400" eaLnBrk="0" fontAlgn="base" hangingPunct="0">
              <a:lnSpc>
                <a:spcPct val="100000"/>
              </a:lnSpc>
              <a:spcBef>
                <a:spcPct val="0"/>
              </a:spcBef>
              <a:spcAft>
                <a:spcPct val="0"/>
              </a:spcAft>
              <a:buNone/>
            </a:pPr>
            <a:endParaRPr lang="en-US" sz="800" dirty="0"/>
          </a:p>
        </p:txBody>
      </p:sp>
    </p:spTree>
    <p:extLst>
      <p:ext uri="{BB962C8B-B14F-4D97-AF65-F5344CB8AC3E}">
        <p14:creationId xmlns:p14="http://schemas.microsoft.com/office/powerpoint/2010/main" val="304018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B61B08-8BE5-42CA-B1A3-E86B764FD0E2}"/>
              </a:ext>
            </a:extLst>
          </p:cNvPr>
          <p:cNvSpPr>
            <a:spLocks noGrp="1"/>
          </p:cNvSpPr>
          <p:nvPr>
            <p:ph type="title"/>
          </p:nvPr>
        </p:nvSpPr>
        <p:spPr/>
        <p:txBody>
          <a:bodyPr/>
          <a:lstStyle/>
          <a:p>
            <a:r>
              <a:rPr lang="en-US" dirty="0"/>
              <a:t>Disclosures – Index &amp; Benchmark Definitions</a:t>
            </a:r>
            <a:endParaRPr lang="en-US" b="1" dirty="0"/>
          </a:p>
        </p:txBody>
      </p:sp>
      <p:sp>
        <p:nvSpPr>
          <p:cNvPr id="8" name="Rectangle 7">
            <a:extLst>
              <a:ext uri="{FF2B5EF4-FFF2-40B4-BE49-F238E27FC236}">
                <a16:creationId xmlns:a16="http://schemas.microsoft.com/office/drawing/2014/main" id="{EFD33801-88AE-F203-723C-81A04D3F0D19}"/>
              </a:ext>
            </a:extLst>
          </p:cNvPr>
          <p:cNvSpPr/>
          <p:nvPr/>
        </p:nvSpPr>
        <p:spPr>
          <a:xfrm>
            <a:off x="96823" y="762368"/>
            <a:ext cx="4475177" cy="5632311"/>
          </a:xfrm>
          <a:prstGeom prst="rect">
            <a:avLst/>
          </a:prstGeom>
        </p:spPr>
        <p:txBody>
          <a:bodyPr wrap="square">
            <a:spAutoFit/>
          </a:bodyPr>
          <a:lstStyle/>
          <a:p>
            <a:pPr defTabSz="806867" eaLnBrk="0" fontAlgn="base" hangingPunct="0">
              <a:spcBef>
                <a:spcPct val="0"/>
              </a:spcBef>
              <a:spcAft>
                <a:spcPct val="0"/>
              </a:spcAft>
            </a:pPr>
            <a:r>
              <a:rPr lang="en-US" sz="800" b="1" dirty="0">
                <a:solidFill>
                  <a:prstClr val="black"/>
                </a:solidFill>
                <a:latin typeface="Arial" panose="020B0604020202020204" pitchFamily="34" charset="0"/>
                <a:ea typeface="ＭＳ Ｐゴシック" pitchFamily="1" charset="-128"/>
                <a:cs typeface="Arial" panose="020B0604020202020204" pitchFamily="34" charset="0"/>
              </a:rPr>
              <a:t>Index &amp; Benchmark Definitions</a:t>
            </a:r>
          </a:p>
          <a:p>
            <a:pPr defTabSz="806867" eaLnBrk="0" fontAlgn="base" hangingPunct="0">
              <a:spcBef>
                <a:spcPct val="0"/>
              </a:spcBef>
              <a:spcAft>
                <a:spcPct val="0"/>
              </a:spcAft>
            </a:pPr>
            <a:r>
              <a:rPr lang="en-US" sz="800" i="1" dirty="0">
                <a:latin typeface="Arial" panose="020B0604020202020204" pitchFamily="34" charset="0"/>
                <a:ea typeface="ＭＳ Ｐゴシック" pitchFamily="1" charset="-128"/>
                <a:cs typeface="Arial" panose="020B0604020202020204" pitchFamily="34" charset="0"/>
              </a:rPr>
              <a:t>Fixed Income</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1-3 Month U.S. Treasury Bill Index </a:t>
            </a:r>
            <a:r>
              <a:rPr lang="en-US" sz="800" dirty="0">
                <a:latin typeface="Arial" panose="020B0604020202020204" pitchFamily="34" charset="0"/>
                <a:ea typeface="Times New Roman" panose="02020603050405020304" pitchFamily="18" charset="0"/>
                <a:cs typeface="Arial" panose="020B0604020202020204" pitchFamily="34" charset="0"/>
              </a:rPr>
              <a:t>is designed to measure the performance of public obligations of the U.S. Treasury that have a remaining maturity of greater than or equal to 1 month and less than 3 months.</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U.S. Aggregate Index </a:t>
            </a:r>
            <a:r>
              <a:rPr lang="en-US" sz="800" dirty="0">
                <a:latin typeface="Arial" panose="020B0604020202020204" pitchFamily="34" charset="0"/>
                <a:ea typeface="Times New Roman" panose="02020603050405020304" pitchFamily="18" charset="0"/>
                <a:cs typeface="Arial" panose="020B0604020202020204" pitchFamily="34" charset="0"/>
              </a:rPr>
              <a:t>covers the U.S. investment grade fixed rate bond market, with index components for government and corporate securities, mortgage pass-through securities, and asset-backed securities.</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Global Aggregate ex. USD Indices</a:t>
            </a:r>
            <a:r>
              <a:rPr lang="en-US" sz="800" dirty="0">
                <a:latin typeface="Arial" panose="020B0604020202020204" pitchFamily="34" charset="0"/>
                <a:ea typeface="Times New Roman" panose="02020603050405020304" pitchFamily="18" charset="0"/>
                <a:cs typeface="Arial" panose="020B0604020202020204" pitchFamily="34" charset="0"/>
              </a:rPr>
              <a:t> represent a broad-based measure of the global investment-grade fixed income markets. The two major components of this index are the Pan-European Aggregate and the Asian-Pacific Aggregate Indices. The index also includes Eurodollar and Euro-Yen corporate bonds and Canadian government, agency and corporate securities.</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U.S. Corporate High Yield Index</a:t>
            </a:r>
            <a:r>
              <a:rPr lang="en-US" sz="800" dirty="0">
                <a:latin typeface="Arial" panose="020B0604020202020204" pitchFamily="34" charset="0"/>
                <a:ea typeface="Times New Roman" panose="02020603050405020304" pitchFamily="18" charset="0"/>
                <a:cs typeface="Arial" panose="020B0604020202020204" pitchFamily="34" charset="0"/>
              </a:rPr>
              <a:t> covers the universe of fixed rate, non-investment grade debt. Eurobonds and debt issues from countries designated as emerging markets (sovereign rating of Baa1/BBB+/BBB+ and below using the middle of Moody’s, S&amp;P, and Fitch) are excluded, but Canadian </a:t>
            </a:r>
            <a:r>
              <a:rPr lang="en-US" sz="800" dirty="0">
                <a:latin typeface="Arial" panose="020B0604020202020204" pitchFamily="34" charset="0"/>
                <a:cs typeface="Arial" panose="020B0604020202020204" pitchFamily="34" charset="0"/>
              </a:rPr>
              <a:t>and global bonds (SEC registered) of issuers in non-EMG countries are included.</a:t>
            </a:r>
          </a:p>
          <a:p>
            <a:pPr marL="171450" indent="-171450">
              <a:buFont typeface="Arial" panose="020B0604020202020204" pitchFamily="34" charset="0"/>
              <a:buChar char="•"/>
            </a:pPr>
            <a:r>
              <a:rPr lang="en-US" sz="800" b="1" dirty="0">
                <a:latin typeface="Arial" panose="020B0604020202020204" pitchFamily="34" charset="0"/>
                <a:cs typeface="Arial" panose="020B0604020202020204" pitchFamily="34" charset="0"/>
              </a:rPr>
              <a:t>Bloomberg US Government/Credit 1-3 Year Index </a:t>
            </a:r>
            <a:r>
              <a:rPr lang="en-US" sz="800" dirty="0">
                <a:latin typeface="Arial" panose="020B0604020202020204" pitchFamily="34" charset="0"/>
                <a:cs typeface="Arial" panose="020B0604020202020204" pitchFamily="34" charset="0"/>
              </a:rPr>
              <a:t>is the 1-3 year component of the U.S. Government/Credit Index, which includes securities in the Government and Credit Indices. The Government Index includes treasuries and agencies, while the credit index includes publicly issued U.S. corporate and foreign debentures and secured notes that meet specified maturity, liquidity, and quality requirements.</a:t>
            </a:r>
          </a:p>
          <a:p>
            <a:pPr marL="171450" indent="-171450">
              <a:buFont typeface="Arial" panose="020B0604020202020204" pitchFamily="34" charset="0"/>
              <a:buChar char="•"/>
            </a:pPr>
            <a:r>
              <a:rPr lang="en-US" sz="800" b="1" dirty="0">
                <a:latin typeface="Arial" panose="020B0604020202020204" pitchFamily="34" charset="0"/>
                <a:cs typeface="Arial" panose="020B0604020202020204" pitchFamily="34" charset="0"/>
              </a:rPr>
              <a:t>Bloomberg US Government/Credit Long Index </a:t>
            </a:r>
            <a:r>
              <a:rPr lang="en-US" sz="800" dirty="0">
                <a:latin typeface="Arial" panose="020B0604020202020204" pitchFamily="34" charset="0"/>
                <a:cs typeface="Arial" panose="020B0604020202020204" pitchFamily="34" charset="0"/>
              </a:rPr>
              <a:t>is the Long component of the U.S. Government/Credit Index, which includes securities in the Government and Credit Indices. The Government Index includes treasuries and agencies, while the credit index includes publicly issued U.S. corporate and foreign debentures and secured notes that meet specified maturity, liquidity and quality requirements.</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US Treasury Inflation Protected Securities Index</a:t>
            </a:r>
            <a:r>
              <a:rPr lang="en-US" sz="800" dirty="0">
                <a:latin typeface="Arial" panose="020B0604020202020204" pitchFamily="34" charset="0"/>
                <a:ea typeface="Times New Roman" panose="02020603050405020304" pitchFamily="18" charset="0"/>
                <a:cs typeface="Arial" panose="020B0604020202020204" pitchFamily="34" charset="0"/>
              </a:rPr>
              <a:t> consists of Inflation-Protection securities issued by the U.S. Treasury.</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Muni Index </a:t>
            </a:r>
            <a:r>
              <a:rPr lang="en-US" sz="800" dirty="0">
                <a:latin typeface="Arial" panose="020B0604020202020204" pitchFamily="34" charset="0"/>
                <a:ea typeface="Times New Roman" panose="02020603050405020304" pitchFamily="18" charset="0"/>
                <a:cs typeface="Arial" panose="020B0604020202020204" pitchFamily="34" charset="0"/>
              </a:rPr>
              <a:t>is a rules-based, market-value-weighted index engineered for the long-term tax-exempt bond market. Bonds must be rated investment-grade by at least two ratings agencies.</a:t>
            </a:r>
          </a:p>
          <a:p>
            <a:pPr marL="171450" indent="-171450">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High Yield Municipal Bond Index </a:t>
            </a:r>
            <a:r>
              <a:rPr lang="en-US" sz="800" dirty="0">
                <a:latin typeface="Arial" panose="020B0604020202020204" pitchFamily="34" charset="0"/>
                <a:ea typeface="Times New Roman" panose="02020603050405020304" pitchFamily="18" charset="0"/>
                <a:cs typeface="Arial" panose="020B0604020202020204" pitchFamily="34" charset="0"/>
              </a:rPr>
              <a:t>covers the universe of fixed rate, non-investment grade debt.</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Bloomberg Intermediate U.S. Gov’t/Credit </a:t>
            </a:r>
            <a:r>
              <a:rPr lang="en-US" sz="800" dirty="0">
                <a:latin typeface="Arial" panose="020B0604020202020204" pitchFamily="34" charset="0"/>
                <a:ea typeface="Times New Roman" panose="02020603050405020304" pitchFamily="18" charset="0"/>
                <a:cs typeface="Arial" panose="020B0604020202020204" pitchFamily="34" charset="0"/>
              </a:rPr>
              <a:t>is the Intermediate component of the U.S. Government/Credit index, which includes securities in the Government and Credit Indices. The Government Index includes treasuries and agencies, while the credit index includes publicly issued U.S. corporate and foreign debentures and secured notes that meet specified maturity, liquidity, and quality requirements.</a:t>
            </a:r>
          </a:p>
          <a:p>
            <a:pPr marL="171450" marR="0" lvl="0" indent="-171450">
              <a:spcBef>
                <a:spcPts val="0"/>
              </a:spcBef>
              <a:spcAft>
                <a:spcPts val="0"/>
              </a:spcAft>
              <a:buFont typeface="Arial" panose="020B0604020202020204" pitchFamily="34" charset="0"/>
              <a:buChar char="•"/>
            </a:pPr>
            <a:r>
              <a:rPr lang="en-US" sz="800" b="1" dirty="0">
                <a:latin typeface="Arial" panose="020B0604020202020204" pitchFamily="34" charset="0"/>
                <a:ea typeface="Times New Roman" panose="02020603050405020304" pitchFamily="18" charset="0"/>
                <a:cs typeface="Arial" panose="020B0604020202020204" pitchFamily="34" charset="0"/>
              </a:rPr>
              <a:t>JPMorgan GBI-EM Global Diversified t</a:t>
            </a:r>
            <a:r>
              <a:rPr lang="en-US" sz="800" dirty="0">
                <a:latin typeface="Arial" panose="020B0604020202020204" pitchFamily="34" charset="0"/>
                <a:cs typeface="Arial" panose="020B0604020202020204" pitchFamily="34" charset="0"/>
              </a:rPr>
              <a:t>racks the performance of local currency debt issued by emerging market governments, whose debt is accessible by most of the international investor base.</a:t>
            </a:r>
          </a:p>
          <a:p>
            <a:pPr marR="0" lvl="0">
              <a:spcBef>
                <a:spcPts val="0"/>
              </a:spcBef>
              <a:spcAft>
                <a:spcPts val="0"/>
              </a:spcAft>
            </a:pPr>
            <a:endParaRPr lang="en-US" sz="800" dirty="0">
              <a:latin typeface="Arial" panose="020B0604020202020204" pitchFamily="34" charset="0"/>
              <a:cs typeface="Arial" panose="020B0604020202020204" pitchFamily="34" charset="0"/>
            </a:endParaRPr>
          </a:p>
          <a:p>
            <a:pPr marR="0" lvl="0">
              <a:spcBef>
                <a:spcPts val="0"/>
              </a:spcBef>
              <a:spcAft>
                <a:spcPts val="0"/>
              </a:spcAft>
            </a:pPr>
            <a:endParaRPr lang="en-US" sz="8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9" name="Rectangle 8">
            <a:extLst>
              <a:ext uri="{FF2B5EF4-FFF2-40B4-BE49-F238E27FC236}">
                <a16:creationId xmlns:a16="http://schemas.microsoft.com/office/drawing/2014/main" id="{B7B833D0-C981-D7FC-FD59-8FD063E4DEB2}"/>
              </a:ext>
            </a:extLst>
          </p:cNvPr>
          <p:cNvSpPr/>
          <p:nvPr/>
        </p:nvSpPr>
        <p:spPr>
          <a:xfrm>
            <a:off x="4572000" y="762367"/>
            <a:ext cx="4475177" cy="5493812"/>
          </a:xfrm>
          <a:prstGeom prst="rect">
            <a:avLst/>
          </a:prstGeom>
        </p:spPr>
        <p:txBody>
          <a:bodyPr wrap="square">
            <a:spAutoFit/>
          </a:bodyPr>
          <a:lstStyle/>
          <a:p>
            <a:pPr marR="0" lvl="0">
              <a:spcBef>
                <a:spcPts val="0"/>
              </a:spcBef>
              <a:spcAft>
                <a:spcPts val="0"/>
              </a:spcAft>
            </a:pPr>
            <a:r>
              <a:rPr lang="en-US" sz="780" i="1" dirty="0">
                <a:latin typeface="Arial" panose="020B0604020202020204" pitchFamily="34" charset="0"/>
                <a:cs typeface="Arial" panose="020B0604020202020204" pitchFamily="34" charset="0"/>
              </a:rPr>
              <a:t>Equity</a:t>
            </a: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The S&amp;P 500 Index</a:t>
            </a:r>
            <a:r>
              <a:rPr lang="en-US" sz="780" dirty="0">
                <a:latin typeface="Arial" panose="020B0604020202020204" pitchFamily="34" charset="0"/>
                <a:ea typeface="Times New Roman" panose="02020603050405020304" pitchFamily="18" charset="0"/>
                <a:cs typeface="Arial" panose="020B0604020202020204" pitchFamily="34" charset="0"/>
              </a:rPr>
              <a:t> is a capitalization-weighted index designed to measure performance of the broad domestic economy through changes in the aggregate market value of 500 stocks representing all major industries.</a:t>
            </a:r>
            <a:r>
              <a:rPr lang="en-US" sz="780" b="1" dirty="0">
                <a:latin typeface="Arial" panose="020B0604020202020204" pitchFamily="34" charset="0"/>
                <a:ea typeface="Times New Roman" panose="02020603050405020304" pitchFamily="18" charset="0"/>
                <a:cs typeface="Arial" panose="020B0604020202020204" pitchFamily="34" charset="0"/>
              </a:rPr>
              <a:t>Russell 3000 Value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those Russell 3000 companies with lower P/B ratios and lower forecasted growth values.</a:t>
            </a:r>
            <a:endParaRPr lang="en-US" sz="780" b="1" dirty="0">
              <a:latin typeface="Arial" panose="020B0604020202020204" pitchFamily="34" charset="0"/>
              <a:ea typeface="Times New Roman" panose="02020603050405020304" pitchFamily="18" charset="0"/>
              <a:cs typeface="Arial" panose="020B0604020202020204" pitchFamily="34" charset="0"/>
            </a:endParaRP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3000 Index</a:t>
            </a:r>
            <a:r>
              <a:rPr lang="en-US" sz="780" dirty="0">
                <a:latin typeface="Arial" panose="020B0604020202020204" pitchFamily="34" charset="0"/>
                <a:ea typeface="Times New Roman" panose="02020603050405020304" pitchFamily="18" charset="0"/>
                <a:cs typeface="Arial" panose="020B0604020202020204" pitchFamily="34" charset="0"/>
              </a:rPr>
              <a:t> is a market-cap-weighted index which consists of roughly 3,000 of the largest companies in the U.S. as determined by market capitalization. It represents nearly 98% of the investable U.S. equity market.</a:t>
            </a: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3000 Growth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those Russell 3000 companies with higher P/B ratios and higher forecasted growth values.</a:t>
            </a:r>
          </a:p>
          <a:p>
            <a:pPr marL="17145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1000 Value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those Russell 1000 companies with lower P/B ratios and lower forecasted growth values.</a:t>
            </a: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1000 Index</a:t>
            </a:r>
            <a:r>
              <a:rPr lang="en-US" sz="780" dirty="0">
                <a:latin typeface="Arial" panose="020B0604020202020204" pitchFamily="34" charset="0"/>
                <a:ea typeface="Times New Roman" panose="02020603050405020304" pitchFamily="18" charset="0"/>
                <a:cs typeface="Arial" panose="020B0604020202020204" pitchFamily="34" charset="0"/>
              </a:rPr>
              <a:t> consists of the largest 1000 companies in the Russell 3000 Index.</a:t>
            </a: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1000</a:t>
            </a:r>
            <a:r>
              <a:rPr lang="en-US" sz="780" dirty="0">
                <a:latin typeface="Arial" panose="020B0604020202020204" pitchFamily="34" charset="0"/>
                <a:ea typeface="Times New Roman" panose="02020603050405020304" pitchFamily="18" charset="0"/>
                <a:cs typeface="Arial" panose="020B0604020202020204" pitchFamily="34" charset="0"/>
              </a:rPr>
              <a:t> </a:t>
            </a:r>
            <a:r>
              <a:rPr lang="en-US" sz="780" b="1" dirty="0">
                <a:latin typeface="Arial" panose="020B0604020202020204" pitchFamily="34" charset="0"/>
                <a:ea typeface="Times New Roman" panose="02020603050405020304" pitchFamily="18" charset="0"/>
                <a:cs typeface="Arial" panose="020B0604020202020204" pitchFamily="34" charset="0"/>
              </a:rPr>
              <a:t>Growth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those Russell 1000 companies with higher P/B ratios and higher forecasted growth values.</a:t>
            </a:r>
          </a:p>
          <a:p>
            <a:pPr marL="17145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Mid Cap Value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those Russell Mid Cap companies with lower P/B ratios and lower forecasted growth values.</a:t>
            </a: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Mid Cap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the 800 smallest companies in the Russell 1000 Index.</a:t>
            </a: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Mid Cap Growth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those Russell Mid Cap companies with higher P/B ratios and higher forecasted growth values.</a:t>
            </a:r>
          </a:p>
          <a:p>
            <a:pPr marL="17145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2000 Value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those Russell 2000 companies with lower P/B ratios and lower forecasted growth values.</a:t>
            </a: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2000</a:t>
            </a:r>
            <a:r>
              <a:rPr lang="en-US" sz="780" dirty="0">
                <a:latin typeface="Arial" panose="020B0604020202020204" pitchFamily="34" charset="0"/>
                <a:ea typeface="Times New Roman" panose="02020603050405020304" pitchFamily="18" charset="0"/>
                <a:cs typeface="Arial" panose="020B0604020202020204" pitchFamily="34" charset="0"/>
              </a:rPr>
              <a:t> consists of the 2,000 smallest U.S. companies in the Russell 3000 index.</a:t>
            </a:r>
          </a:p>
          <a:p>
            <a:pPr marL="171450" marR="0" lvl="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Russell 2000 Growth Index</a:t>
            </a:r>
            <a:r>
              <a:rPr lang="en-US" sz="780" dirty="0">
                <a:latin typeface="Arial" panose="020B0604020202020204" pitchFamily="34" charset="0"/>
                <a:ea typeface="Times New Roman" panose="02020603050405020304" pitchFamily="18" charset="0"/>
                <a:cs typeface="Arial" panose="020B0604020202020204" pitchFamily="34" charset="0"/>
              </a:rPr>
              <a:t> measures the performance of the Russell 2000 companies with higher P/B ratios and higher forecasted growth values.</a:t>
            </a:r>
          </a:p>
          <a:p>
            <a:pPr marL="17145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MSCI ACWI (All Country World Index) ex. U.S. Index</a:t>
            </a:r>
            <a:r>
              <a:rPr lang="en-US" sz="780" dirty="0">
                <a:latin typeface="Arial" panose="020B0604020202020204" pitchFamily="34" charset="0"/>
                <a:ea typeface="Times New Roman" panose="02020603050405020304" pitchFamily="18" charset="0"/>
                <a:cs typeface="Arial" panose="020B0604020202020204" pitchFamily="34" charset="0"/>
              </a:rPr>
              <a:t> captures large and mid-cap representation across Developed Markets countries (excluding the United States) and Emerging Markets countries. The index covers approximately 85% of the global equity opportunity set outside the U.S.</a:t>
            </a:r>
          </a:p>
          <a:p>
            <a:pPr marL="17145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MSCI ACWI Index </a:t>
            </a:r>
            <a:r>
              <a:rPr lang="en-US" sz="780" dirty="0">
                <a:latin typeface="Arial" panose="020B0604020202020204" pitchFamily="34" charset="0"/>
                <a:ea typeface="Times New Roman" panose="02020603050405020304" pitchFamily="18" charset="0"/>
                <a:cs typeface="Arial" panose="020B0604020202020204" pitchFamily="34" charset="0"/>
              </a:rPr>
              <a:t>captures large and mid cap representation across Developed Markets and Emerging Markets countries. The index covers approximately 85% of the global investable opportunity set.</a:t>
            </a:r>
            <a:endParaRPr lang="en-US" sz="780" b="1" dirty="0">
              <a:latin typeface="Arial" panose="020B0604020202020204" pitchFamily="34" charset="0"/>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MSCI EAFE IMI Index </a:t>
            </a:r>
            <a:r>
              <a:rPr lang="en-US" sz="780" dirty="0">
                <a:latin typeface="Arial" panose="020B0604020202020204" pitchFamily="34" charset="0"/>
                <a:ea typeface="Times New Roman" panose="02020603050405020304" pitchFamily="18" charset="0"/>
                <a:cs typeface="Arial" panose="020B0604020202020204" pitchFamily="34" charset="0"/>
              </a:rPr>
              <a:t>is an equity index which captures large, mid and small cap representation across Developed Markets countries around the world, excluding the U.S. and Canada. The index covers approximately 99% of the free float-adjusted market capitalization in each country.</a:t>
            </a:r>
          </a:p>
          <a:p>
            <a:pPr marL="171450" indent="-171450">
              <a:buFont typeface="Arial" panose="020B0604020202020204" pitchFamily="34" charset="0"/>
              <a:buChar char="•"/>
            </a:pPr>
            <a:r>
              <a:rPr lang="en-US" sz="780" b="1" dirty="0">
                <a:latin typeface="Arial" panose="020B0604020202020204" pitchFamily="34" charset="0"/>
                <a:cs typeface="Arial" panose="020B0604020202020204" pitchFamily="34" charset="0"/>
              </a:rPr>
              <a:t>MSCI EAFE Value Index </a:t>
            </a:r>
            <a:r>
              <a:rPr lang="en-US" sz="780" dirty="0">
                <a:latin typeface="Arial" panose="020B0604020202020204" pitchFamily="34" charset="0"/>
                <a:cs typeface="Arial" panose="020B0604020202020204" pitchFamily="34" charset="0"/>
              </a:rPr>
              <a:t>captures large and mid cap securities exhibiting overall value style characteristics across Developed Markets countries around the world, excluding the US and Canada. The value investment style characteristics for index construction are defined using three variables: book value to price, 12-month forward earnings to price and dividend yield.</a:t>
            </a:r>
            <a:endParaRPr lang="en-US" sz="780" b="1" dirty="0">
              <a:solidFill>
                <a:srgbClr val="FF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780" b="1" dirty="0">
                <a:latin typeface="Arial" panose="020B0604020202020204" pitchFamily="34" charset="0"/>
                <a:ea typeface="Times New Roman" panose="02020603050405020304" pitchFamily="18" charset="0"/>
                <a:cs typeface="Arial" panose="020B0604020202020204" pitchFamily="34" charset="0"/>
              </a:rPr>
              <a:t>MSCI EAFE Index </a:t>
            </a:r>
            <a:r>
              <a:rPr lang="en-US" sz="780" dirty="0">
                <a:latin typeface="Arial" panose="020B0604020202020204" pitchFamily="34" charset="0"/>
                <a:ea typeface="Times New Roman" panose="02020603050405020304" pitchFamily="18" charset="0"/>
                <a:cs typeface="Arial" panose="020B0604020202020204" pitchFamily="34" charset="0"/>
              </a:rPr>
              <a:t>is an equity index which captures large and mid-cap representation across Developed Markets countries around the world, excluding the U.S. and Canada. The index covers approximately 85% of the free float-adjusted market capitalization in each country.</a:t>
            </a:r>
          </a:p>
          <a:p>
            <a:pPr marL="171450" indent="-171450">
              <a:buFont typeface="Arial" panose="020B0604020202020204" pitchFamily="34" charset="0"/>
              <a:buChar char="•"/>
            </a:pPr>
            <a:endParaRPr lang="en-US" sz="78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873664"/>
      </p:ext>
    </p:extLst>
  </p:cSld>
  <p:clrMapOvr>
    <a:masterClrMapping/>
  </p:clrMapOvr>
</p:sld>
</file>

<file path=ppt/theme/theme1.xml><?xml version="1.0" encoding="utf-8"?>
<a:theme xmlns:a="http://schemas.openxmlformats.org/drawingml/2006/main" name="mpsltheme">
  <a:themeElements>
    <a:clrScheme name="Custom 1">
      <a:dk1>
        <a:srgbClr val="000000"/>
      </a:dk1>
      <a:lt1>
        <a:srgbClr val="FFFFFF"/>
      </a:lt1>
      <a:dk2>
        <a:srgbClr val="4B5054"/>
      </a:dk2>
      <a:lt2>
        <a:srgbClr val="D9D8D5"/>
      </a:lt2>
      <a:accent1>
        <a:srgbClr val="002855"/>
      </a:accent1>
      <a:accent2>
        <a:srgbClr val="009CDE"/>
      </a:accent2>
      <a:accent3>
        <a:srgbClr val="A0DAB3"/>
      </a:accent3>
      <a:accent4>
        <a:srgbClr val="F1B334"/>
      </a:accent4>
      <a:accent5>
        <a:srgbClr val="582C40"/>
      </a:accent5>
      <a:accent6>
        <a:srgbClr val="00B2A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psltheme" id="{0541234A-2FD0-40C9-821D-612B012C644D}" vid="{6D4EFCB6-B5A8-4173-B820-89FF7CBCAE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Creation_x0020_Date xmlns="d3761832-182f-4128-8906-5f5be94cb64a">2021-04-26T14:26:25+00:00</Document_x0020_Creation_x0020_Date>
    <Document_x0020_Type xmlns="d3761832-182f-4128-8906-5f5be94cb64a">*1 - D Fiducient PPT Templates</Document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2F64680E8E53F45A6FE0AEC6E6595C0" ma:contentTypeVersion="14" ma:contentTypeDescription="Create a new document." ma:contentTypeScope="" ma:versionID="61b78a5ce51608a9baea2b80bef64c9c">
  <xsd:schema xmlns:xsd="http://www.w3.org/2001/XMLSchema" xmlns:xs="http://www.w3.org/2001/XMLSchema" xmlns:p="http://schemas.microsoft.com/office/2006/metadata/properties" xmlns:ns2="d3761832-182f-4128-8906-5f5be94cb64a" xmlns:ns3="8053408e-047d-4053-853e-0b5f1295d237" targetNamespace="http://schemas.microsoft.com/office/2006/metadata/properties" ma:root="true" ma:fieldsID="0b4eb5f27acbf0be364ad78875885aba" ns2:_="" ns3:_="">
    <xsd:import namespace="d3761832-182f-4128-8906-5f5be94cb64a"/>
    <xsd:import namespace="8053408e-047d-4053-853e-0b5f1295d237"/>
    <xsd:element name="properties">
      <xsd:complexType>
        <xsd:sequence>
          <xsd:element name="documentManagement">
            <xsd:complexType>
              <xsd:all>
                <xsd:element ref="ns2:Document_x0020_Type" minOccurs="0"/>
                <xsd:element ref="ns2:Document_x0020_Creation_x0020_Date"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61832-182f-4128-8906-5f5be94cb64a" elementFormDefault="qualified">
    <xsd:import namespace="http://schemas.microsoft.com/office/2006/documentManagement/types"/>
    <xsd:import namespace="http://schemas.microsoft.com/office/infopath/2007/PartnerControls"/>
    <xsd:element name="Document_x0020_Type" ma:index="8" nillable="true" ma:displayName="Document Type" ma:default="Book Chapters" ma:format="Dropdown" ma:internalName="Document_x0020_Type" ma:readOnly="false">
      <xsd:simpleType>
        <xsd:restriction base="dms:Choice">
          <xsd:enumeration value="Book Chapters"/>
          <xsd:enumeration value="DSA PPT Templates"/>
          <xsd:enumeration value="DSA Letterhead Templates"/>
          <xsd:enumeration value="DSA Templates"/>
          <xsd:enumeration value="DSA Logos and Brand Guide"/>
          <xsd:enumeration value="Event Invitations"/>
          <xsd:enumeration value="Instructions"/>
          <xsd:enumeration value="Newsletters"/>
          <xsd:enumeration value="DSA Proposal Letter Templates"/>
          <xsd:enumeration value="Test"/>
          <xsd:enumeration value="Associate Biographies"/>
          <xsd:enumeration value="Videos"/>
          <xsd:enumeration value="DSA-FIA"/>
          <xsd:enumeration value="*1 - A Fiducient"/>
          <xsd:enumeration value="*1 - B Fiducient Logos"/>
          <xsd:enumeration value="*1 - C Fiducient Core Marketing Docs"/>
          <xsd:enumeration value="*1 - D Fiducient PPT Templates"/>
          <xsd:enumeration value="Book Chapters"/>
        </xsd:restriction>
      </xsd:simpleType>
    </xsd:element>
    <xsd:element name="Document_x0020_Creation_x0020_Date" ma:index="9" nillable="true" ma:displayName="Document Creation Date" ma:default="[today]" ma:format="DateOnly" ma:internalName="Document_x0020_Creation_x0020_Date" ma:readOnly="false">
      <xsd:simpleType>
        <xsd:restriction base="dms:DateTim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53408e-047d-4053-853e-0b5f1295d23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907D90-ADDA-4ABE-B87B-18B773BF422B}">
  <ds:schemaRefs>
    <ds:schemaRef ds:uri="http://www.w3.org/XML/1998/namespac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terms/"/>
    <ds:schemaRef ds:uri="d3761832-182f-4128-8906-5f5be94cb64a"/>
    <ds:schemaRef ds:uri="8053408e-047d-4053-853e-0b5f1295d237"/>
    <ds:schemaRef ds:uri="http://purl.org/dc/dcmitype/"/>
    <ds:schemaRef ds:uri="http://purl.org/dc/elements/1.1/"/>
  </ds:schemaRefs>
</ds:datastoreItem>
</file>

<file path=customXml/itemProps2.xml><?xml version="1.0" encoding="utf-8"?>
<ds:datastoreItem xmlns:ds="http://schemas.openxmlformats.org/officeDocument/2006/customXml" ds:itemID="{5B6192B0-021D-4D7E-BAEF-5CC98579A81B}">
  <ds:schemaRefs>
    <ds:schemaRef ds:uri="http://schemas.microsoft.com/sharepoint/v3/contenttype/forms"/>
  </ds:schemaRefs>
</ds:datastoreItem>
</file>

<file path=customXml/itemProps3.xml><?xml version="1.0" encoding="utf-8"?>
<ds:datastoreItem xmlns:ds="http://schemas.openxmlformats.org/officeDocument/2006/customXml" ds:itemID="{4F6C1B24-497B-492A-AE5C-073F187F4C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61832-182f-4128-8906-5f5be94cb64a"/>
    <ds:schemaRef ds:uri="8053408e-047d-4053-853e-0b5f1295d2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35807</TotalTime>
  <Words>3912</Words>
  <Application>Microsoft Office PowerPoint</Application>
  <PresentationFormat>On-screen Show (4:3)</PresentationFormat>
  <Paragraphs>163</Paragraphs>
  <Slides>10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9</vt:i4>
      </vt:variant>
      <vt:variant>
        <vt:lpstr>Slide Titles</vt:lpstr>
      </vt:variant>
      <vt:variant>
        <vt:i4>10</vt:i4>
      </vt:variant>
    </vt:vector>
  </HeadingPairs>
  <TitlesOfParts>
    <vt:vector size="25" baseType="lpstr">
      <vt:lpstr>Arial</vt:lpstr>
      <vt:lpstr>Calibri</vt:lpstr>
      <vt:lpstr>Palatino Linotype</vt:lpstr>
      <vt:lpstr>Symbol</vt:lpstr>
      <vt:lpstr>Times New Roman</vt:lpstr>
      <vt:lpstr>mpsltheme</vt:lpstr>
      <vt:lpstr>file:///\\chi05fs01\Shared\INVESTMENT%20RESEARCH\Market%20Commentary\Market%20Insights\Themes%20Excel%20-%20MASTER_Macro.xlsm!Asset%20Class%20Performance-M!%5bThemes%20Excel%20-%20MASTER_Macro.xlsm%5dAsset%20Class%20Performance-M%20Chart%201</vt:lpstr>
      <vt:lpstr>file:///\\chi05fs01\Shared\INVESTMENT%20RESEARCH\Market%20Commentary\Market%20Insights\Themes%20Excel%20-%20MASTER_Macro.xlsm!Fixed%20Income%20Market%20Update-M!%5bThemes%20Excel%20-%20MASTER_Macro.xlsm%5dFixed%20Income%20Market%20Update-M%20Chart%203</vt:lpstr>
      <vt:lpstr>file:///\\chi05fs01\Shared\INVESTMENT%20RESEARCH\Market%20Commentary\Market%20Insights\Themes%20Excel%20-%20MASTER_Macro.xlsm!Fixed%20Income%20Market%20Update-M!%5bThemes%20Excel%20-%20MASTER_Macro.xlsm%5dFixed%20Income%20Market%20Update-M%20Chart%202</vt:lpstr>
      <vt:lpstr>file:///\\chi05fs01\Shared\INVESTMENT%20RESEARCH\Market%20Commentary\Market%20Insights\Themes%20Excel%20-%20MASTER_Macro.xlsm!Fixed%20Income%20Market%20Update-M!%5bThemes%20Excel%20-%20MASTER_Macro.xlsm%5dFixed%20Income%20Market%20Update-M%20Chart%203-1</vt:lpstr>
      <vt:lpstr>file:///\\chi05fs01\Shared\INVESTMENT%20RESEARCH\Market%20Commentary\Market%20Insights\Themes%20Excel%20-%20MASTER_Macro.xlsm!Equity%20Update-M!%5bThemes%20Excel%20-%20MASTER_Macro.xlsm%5dEquity%20Update-M%20Chart%203</vt:lpstr>
      <vt:lpstr>file:///\\chi05fs01\Shared\INVESTMENT%20RESEARCH\Market%20Commentary\Market%20Insights\Themes%20Excel%20-%20MASTER_Macro.xlsm!Equity%20Update-M!%5bThemes%20Excel%20-%20MASTER_Macro.xlsm%5dEquity%20Update-M%20Chart%202</vt:lpstr>
      <vt:lpstr>file:///\\chi05fs01\Shared\INVESTMENT%20RESEARCH\Market%20Commentary\Market%20Insights\Themes%20Excel%20-%20MASTER_Macro.xlsm!Real%20Assets%20Market%20Update-M!%5bThemes%20Excel%20-%20MASTER_Macro.xlsm%5dReal%20Assets%20Market%20Update-M%20Chart%201</vt:lpstr>
      <vt:lpstr>file:///\\chi05fs01\Shared\INVESTMENT%20RESEARCH\Market%20Commentary\Market%20Insights\Themes%20Excel%20-%20MASTER_Macro.xlsm!Real%20Assets%20Market%20Update-M!%5bThemes%20Excel%20-%20MASTER_Macro.xlsm%5dReal%20Assets%20Market%20Update-M%20Chart%202</vt:lpstr>
      <vt:lpstr>file:///\\chi05fs01\Shared\INVESTMENT%20RESEARCH\Market%20Commentary\Market%20Insights\Themes%20Excel%20-%20MASTER_Macro.xlsm!Financial%20Mkts%20Perf-M!R2C2:R53C11</vt:lpstr>
      <vt:lpstr>Market Recap</vt:lpstr>
      <vt:lpstr>Asset Class Performance</vt:lpstr>
      <vt:lpstr>Fixed Income Market Update</vt:lpstr>
      <vt:lpstr>Equity Market Update</vt:lpstr>
      <vt:lpstr>Real Asset Market Update</vt:lpstr>
      <vt:lpstr>Financial Markets Performance</vt:lpstr>
      <vt:lpstr>Disclosures and Definitions</vt:lpstr>
      <vt:lpstr>Material Risks &amp; Limitations</vt:lpstr>
      <vt:lpstr>Disclosures – Index &amp; Benchmark Definitions</vt:lpstr>
      <vt:lpstr>Disclosures – Index &amp; Benchmark Definitions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Coon</dc:creator>
  <cp:lastModifiedBy>Sarah West</cp:lastModifiedBy>
  <cp:revision>401</cp:revision>
  <cp:lastPrinted>2021-02-22T16:18:30Z</cp:lastPrinted>
  <dcterms:created xsi:type="dcterms:W3CDTF">2021-01-18T19:02:50Z</dcterms:created>
  <dcterms:modified xsi:type="dcterms:W3CDTF">2023-08-04T15:10:26Z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0x01010022F64680E8E53F45A6FE0AEC6E6595C0</vt:lpwstr>
  </property>
</Properties>
</file>